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63" r:id="rId6"/>
    <p:sldId id="274" r:id="rId7"/>
    <p:sldId id="262" r:id="rId8"/>
    <p:sldId id="281" r:id="rId9"/>
    <p:sldId id="264" r:id="rId10"/>
    <p:sldId id="268" r:id="rId11"/>
    <p:sldId id="275" r:id="rId12"/>
    <p:sldId id="269" r:id="rId13"/>
    <p:sldId id="270" r:id="rId14"/>
    <p:sldId id="271" r:id="rId15"/>
    <p:sldId id="288" r:id="rId16"/>
    <p:sldId id="289" r:id="rId17"/>
    <p:sldId id="272" r:id="rId18"/>
    <p:sldId id="284" r:id="rId19"/>
    <p:sldId id="265" r:id="rId20"/>
    <p:sldId id="273" r:id="rId21"/>
    <p:sldId id="280" r:id="rId22"/>
    <p:sldId id="285" r:id="rId23"/>
    <p:sldId id="261" r:id="rId24"/>
    <p:sldId id="283" r:id="rId25"/>
    <p:sldId id="259"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0" d="100"/>
          <a:sy n="100" d="100"/>
        </p:scale>
        <p:origin x="-210"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7D5FCAB-A617-482D-BCB1-6041BA3BB2C8}"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33260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7D5FCAB-A617-482D-BCB1-6041BA3BB2C8}"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23716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7D5FCAB-A617-482D-BCB1-6041BA3BB2C8}"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26752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7D5FCAB-A617-482D-BCB1-6041BA3BB2C8}"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104897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5FCAB-A617-482D-BCB1-6041BA3BB2C8}"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153393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7D5FCAB-A617-482D-BCB1-6041BA3BB2C8}" type="datetimeFigureOut">
              <a:rPr lang="en-AU" smtClean="0"/>
              <a:t>19/02/2014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121843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7D5FCAB-A617-482D-BCB1-6041BA3BB2C8}" type="datetimeFigureOut">
              <a:rPr lang="en-AU" smtClean="0"/>
              <a:t>19/02/2014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194203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7D5FCAB-A617-482D-BCB1-6041BA3BB2C8}" type="datetimeFigureOut">
              <a:rPr lang="en-AU" smtClean="0"/>
              <a:t>19/02/2014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129149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5FCAB-A617-482D-BCB1-6041BA3BB2C8}" type="datetimeFigureOut">
              <a:rPr lang="en-AU" smtClean="0"/>
              <a:t>19/02/2014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32285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5FCAB-A617-482D-BCB1-6041BA3BB2C8}" type="datetimeFigureOut">
              <a:rPr lang="en-AU" smtClean="0"/>
              <a:t>19/02/2014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326731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5FCAB-A617-482D-BCB1-6041BA3BB2C8}" type="datetimeFigureOut">
              <a:rPr lang="en-AU" smtClean="0"/>
              <a:t>19/02/2014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9FF1C93-1493-4906-A006-B3E8573F1E1C}" type="slidenum">
              <a:rPr lang="en-AU" smtClean="0"/>
              <a:t>‹#›</a:t>
            </a:fld>
            <a:endParaRPr lang="en-AU"/>
          </a:p>
        </p:txBody>
      </p:sp>
    </p:spTree>
    <p:extLst>
      <p:ext uri="{BB962C8B-B14F-4D97-AF65-F5344CB8AC3E}">
        <p14:creationId xmlns:p14="http://schemas.microsoft.com/office/powerpoint/2010/main" val="428370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5FCAB-A617-482D-BCB1-6041BA3BB2C8}" type="datetimeFigureOut">
              <a:rPr lang="en-AU" smtClean="0"/>
              <a:t>19/02/2014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F1C93-1493-4906-A006-B3E8573F1E1C}" type="slidenum">
              <a:rPr lang="en-AU" smtClean="0"/>
              <a:t>‹#›</a:t>
            </a:fld>
            <a:endParaRPr lang="en-AU"/>
          </a:p>
        </p:txBody>
      </p:sp>
    </p:spTree>
    <p:extLst>
      <p:ext uri="{BB962C8B-B14F-4D97-AF65-F5344CB8AC3E}">
        <p14:creationId xmlns:p14="http://schemas.microsoft.com/office/powerpoint/2010/main" val="821189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lefunny.net/wp-content/uploads/2012/09/Collaboration.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KJUrrl37y2aUpM&amp;tbnid=Lzo0c_LSfXiV4M:&amp;ved=0CAUQjRw&amp;url=http://www.vanityfair.com/archive/freaks-geeks&amp;ei=SCH0UqnqO4P2kQWAiYD4Bg&amp;psig=AFQjCNFJChcHDOC6NS_fUF8Pl8Vdk_rK4w&amp;ust=1391817327027911"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au/url?sa=i&amp;rct=j&amp;q=&amp;esrc=s&amp;frm=1&amp;source=images&amp;cd=&amp;cad=rja&amp;docid=hewVsMlT4nG6fM&amp;tbnid=vDfUEp-9sMZGXM:&amp;ved=0CAUQjRw&amp;url=http://mobiles.sulekha.com/blackberry_7100g_mobile.htm&amp;ei=jzzwUo3VJse3iQfbs4GYAg&amp;psig=AFQjCNGS-HyDYwGL05zfUOggmX192AwRIA&amp;ust=1391562225289985" TargetMode="Externa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google.com.au/url?sa=i&amp;rct=j&amp;q=&amp;esrc=s&amp;frm=1&amp;source=images&amp;cd=&amp;cad=rja&amp;docid=Et5fUT0Wc8oCUM&amp;tbnid=KgYfdd31YB2JmM:&amp;ved=0CAUQjRw&amp;url=http://www.cnet.com.au/apple-iphone-3g-339289707.htm&amp;ei=4TzwUpyZE4XOiAeZ9oGgCg&amp;psig=AFQjCNGkT6S32NVS5vttr2t49kQKGAF9Kg&amp;ust=1391562332668940"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au.linkedin.com/in/chriswalton1/" TargetMode="External"/><Relationship Id="rId4" Type="http://schemas.openxmlformats.org/officeDocument/2006/relationships/hyperlink" Target="mailto:cdwalton@bigpond.net.a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noFill/>
          <a:ln>
            <a:noFill/>
          </a:ln>
        </p:spPr>
      </p:pic>
      <p:sp>
        <p:nvSpPr>
          <p:cNvPr id="2" name="Title 1"/>
          <p:cNvSpPr>
            <a:spLocks noGrp="1"/>
          </p:cNvSpPr>
          <p:nvPr>
            <p:ph type="ctrTitle"/>
          </p:nvPr>
        </p:nvSpPr>
        <p:spPr>
          <a:xfrm>
            <a:off x="467544" y="2492896"/>
            <a:ext cx="4320480" cy="1470025"/>
          </a:xfrm>
        </p:spPr>
        <p:txBody>
          <a:bodyPr>
            <a:normAutofit fontScale="90000"/>
          </a:bodyPr>
          <a:lstStyle/>
          <a:p>
            <a:pPr algn="l"/>
            <a:r>
              <a:rPr lang="en-AU" b="1" dirty="0" smtClean="0"/>
              <a:t>How data will impact your agency relationships</a:t>
            </a:r>
            <a:endParaRPr lang="en-AU" b="1" dirty="0"/>
          </a:p>
        </p:txBody>
      </p:sp>
      <p:sp>
        <p:nvSpPr>
          <p:cNvPr id="3" name="Subtitle 2"/>
          <p:cNvSpPr>
            <a:spLocks noGrp="1"/>
          </p:cNvSpPr>
          <p:nvPr>
            <p:ph type="subTitle" idx="1"/>
          </p:nvPr>
        </p:nvSpPr>
        <p:spPr>
          <a:xfrm>
            <a:off x="467544" y="5251648"/>
            <a:ext cx="2768352" cy="1201688"/>
          </a:xfrm>
        </p:spPr>
        <p:txBody>
          <a:bodyPr>
            <a:normAutofit/>
          </a:bodyPr>
          <a:lstStyle/>
          <a:p>
            <a:pPr algn="l"/>
            <a:r>
              <a:rPr lang="en-AU" sz="2400" dirty="0" smtClean="0">
                <a:solidFill>
                  <a:schemeClr val="tx1"/>
                </a:solidFill>
              </a:rPr>
              <a:t>Chris Walton</a:t>
            </a:r>
          </a:p>
          <a:p>
            <a:pPr algn="l"/>
            <a:r>
              <a:rPr lang="en-AU" sz="2400" dirty="0" smtClean="0">
                <a:solidFill>
                  <a:schemeClr val="tx1"/>
                </a:solidFill>
              </a:rPr>
              <a:t>20</a:t>
            </a:r>
            <a:r>
              <a:rPr lang="en-AU" sz="2400" baseline="30000" dirty="0" smtClean="0">
                <a:solidFill>
                  <a:schemeClr val="tx1"/>
                </a:solidFill>
              </a:rPr>
              <a:t>th</a:t>
            </a:r>
            <a:r>
              <a:rPr lang="en-AU" sz="2400" dirty="0" smtClean="0">
                <a:solidFill>
                  <a:schemeClr val="tx1"/>
                </a:solidFill>
              </a:rPr>
              <a:t> February 2014</a:t>
            </a:r>
            <a:endParaRPr lang="en-AU" sz="2400" dirty="0">
              <a:solidFill>
                <a:schemeClr val="tx1"/>
              </a:solidFill>
            </a:endParaRPr>
          </a:p>
        </p:txBody>
      </p:sp>
    </p:spTree>
    <p:extLst>
      <p:ext uri="{BB962C8B-B14F-4D97-AF65-F5344CB8AC3E}">
        <p14:creationId xmlns:p14="http://schemas.microsoft.com/office/powerpoint/2010/main" val="1160186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resources2.news.com.au/images/2013/10/05/1226640/302662-divorce.jpg"/>
          <p:cNvPicPr>
            <a:picLocks noChangeAspect="1" noChangeArrowheads="1"/>
          </p:cNvPicPr>
          <p:nvPr/>
        </p:nvPicPr>
        <p:blipFill rotWithShape="1">
          <a:blip r:embed="rId2">
            <a:extLst>
              <a:ext uri="{28A0092B-C50C-407E-A947-70E740481C1C}">
                <a14:useLocalDpi xmlns:a14="http://schemas.microsoft.com/office/drawing/2010/main" val="0"/>
              </a:ext>
            </a:extLst>
          </a:blip>
          <a:srcRect l="7460" r="9630"/>
          <a:stretch/>
        </p:blipFill>
        <p:spPr bwMode="auto">
          <a:xfrm>
            <a:off x="0" y="0"/>
            <a:ext cx="9143999"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5616" y="5229200"/>
            <a:ext cx="6876256" cy="1143000"/>
          </a:xfrm>
        </p:spPr>
        <p:txBody>
          <a:bodyPr>
            <a:normAutofit fontScale="90000"/>
          </a:bodyPr>
          <a:lstStyle/>
          <a:p>
            <a:r>
              <a:rPr lang="en-AU" dirty="0" smtClean="0"/>
              <a:t>1. Marketers will not need Media Agencies</a:t>
            </a:r>
            <a:endParaRPr lang="en-AU" dirty="0"/>
          </a:p>
        </p:txBody>
      </p:sp>
    </p:spTree>
    <p:extLst>
      <p:ext uri="{BB962C8B-B14F-4D97-AF65-F5344CB8AC3E}">
        <p14:creationId xmlns:p14="http://schemas.microsoft.com/office/powerpoint/2010/main" val="2146064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mpactautomation.com.au/images/Automation-t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503" y="404664"/>
            <a:ext cx="4048125"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elsiustechnology.com/wp-content/uploads/2013/11/circuit-Sq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938"/>
          <a:stretch/>
        </p:blipFill>
        <p:spPr bwMode="auto">
          <a:xfrm>
            <a:off x="-13138" y="0"/>
            <a:ext cx="473766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odmguide.com/wp-content/uploads/2013/05/Surv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29000"/>
            <a:ext cx="472452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log.selfstoragedeals.com/wp-content/uploads/2013/03/chain-lo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5353" y="3734212"/>
            <a:ext cx="4400426" cy="293514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716016" y="0"/>
            <a:ext cx="6639" cy="6858000"/>
          </a:xfrm>
          <a:prstGeom prst="line">
            <a:avLst/>
          </a:prstGeom>
          <a:ln w="825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 y="3429000"/>
            <a:ext cx="9165778" cy="0"/>
          </a:xfrm>
          <a:prstGeom prst="line">
            <a:avLst/>
          </a:prstGeom>
          <a:ln w="825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0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dissolv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dissolve">
                                      <p:cBhvr>
                                        <p:cTn id="2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anvsdebt.com/wp-content/uploads/2009/10/Financial-Transparency.jpg"/>
          <p:cNvPicPr>
            <a:picLocks noChangeAspect="1" noChangeArrowheads="1"/>
          </p:cNvPicPr>
          <p:nvPr/>
        </p:nvPicPr>
        <p:blipFill rotWithShape="1">
          <a:blip r:embed="rId2">
            <a:extLst>
              <a:ext uri="{28A0092B-C50C-407E-A947-70E740481C1C}">
                <a14:useLocalDpi xmlns:a14="http://schemas.microsoft.com/office/drawing/2010/main" val="0"/>
              </a:ext>
            </a:extLst>
          </a:blip>
          <a:srcRect l="2875"/>
          <a:stretch/>
        </p:blipFill>
        <p:spPr bwMode="auto">
          <a:xfrm>
            <a:off x="0" y="0"/>
            <a:ext cx="917776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98945" y="3645024"/>
            <a:ext cx="2818656" cy="3210388"/>
          </a:xfrm>
        </p:spPr>
        <p:txBody>
          <a:bodyPr>
            <a:normAutofit/>
          </a:bodyPr>
          <a:lstStyle/>
          <a:p>
            <a:r>
              <a:rPr lang="en-AU" sz="3600" dirty="0" smtClean="0"/>
              <a:t>2. Trust &amp; transparency will be much more important</a:t>
            </a:r>
            <a:endParaRPr lang="en-AU" sz="3600" dirty="0"/>
          </a:p>
        </p:txBody>
      </p:sp>
      <p:sp>
        <p:nvSpPr>
          <p:cNvPr id="3" name="TextBox 2"/>
          <p:cNvSpPr txBox="1"/>
          <p:nvPr/>
        </p:nvSpPr>
        <p:spPr>
          <a:xfrm>
            <a:off x="683568" y="1484784"/>
            <a:ext cx="5184576" cy="1292662"/>
          </a:xfrm>
          <a:prstGeom prst="rect">
            <a:avLst/>
          </a:prstGeom>
          <a:solidFill>
            <a:schemeClr val="bg1"/>
          </a:solidFill>
        </p:spPr>
        <p:txBody>
          <a:bodyPr wrap="square" rtlCol="0">
            <a:spAutoFit/>
          </a:bodyPr>
          <a:lstStyle/>
          <a:p>
            <a:pPr algn="ctr"/>
            <a:r>
              <a:rPr lang="en-AU" sz="2400" b="1" dirty="0" smtClean="0"/>
              <a:t>“</a:t>
            </a:r>
            <a:r>
              <a:rPr lang="en-AU" sz="2400" b="1" i="1" dirty="0" smtClean="0"/>
              <a:t>Welcome to the Internet of Thingies</a:t>
            </a:r>
            <a:r>
              <a:rPr lang="en-AU" sz="2400" b="1" dirty="0" smtClean="0"/>
              <a:t>”</a:t>
            </a:r>
          </a:p>
          <a:p>
            <a:pPr algn="r"/>
            <a:r>
              <a:rPr lang="en-AU" dirty="0" smtClean="0"/>
              <a:t>Alexis C. Madrigal</a:t>
            </a:r>
          </a:p>
          <a:p>
            <a:pPr algn="r"/>
            <a:r>
              <a:rPr lang="en-AU" dirty="0" smtClean="0"/>
              <a:t>The Atlantic</a:t>
            </a:r>
          </a:p>
          <a:p>
            <a:pPr algn="r"/>
            <a:r>
              <a:rPr lang="en-AU" dirty="0" smtClean="0"/>
              <a:t>12/12/13</a:t>
            </a:r>
            <a:endParaRPr lang="en-AU" dirty="0"/>
          </a:p>
        </p:txBody>
      </p:sp>
      <p:sp>
        <p:nvSpPr>
          <p:cNvPr id="5" name="TextBox 4"/>
          <p:cNvSpPr txBox="1"/>
          <p:nvPr/>
        </p:nvSpPr>
        <p:spPr>
          <a:xfrm>
            <a:off x="683568" y="3861048"/>
            <a:ext cx="5184576" cy="1661993"/>
          </a:xfrm>
          <a:prstGeom prst="rect">
            <a:avLst/>
          </a:prstGeom>
          <a:solidFill>
            <a:schemeClr val="bg1"/>
          </a:solidFill>
        </p:spPr>
        <p:txBody>
          <a:bodyPr wrap="square" rtlCol="0">
            <a:spAutoFit/>
          </a:bodyPr>
          <a:lstStyle/>
          <a:p>
            <a:pPr algn="ctr"/>
            <a:r>
              <a:rPr lang="en-AU" sz="2400" b="1" dirty="0" smtClean="0"/>
              <a:t>“</a:t>
            </a:r>
            <a:r>
              <a:rPr lang="en-AU" sz="2400" b="1" i="1" dirty="0" smtClean="0"/>
              <a:t>Meet the Most Suspect Publishers on the web</a:t>
            </a:r>
            <a:r>
              <a:rPr lang="en-AU" sz="2400" b="1" dirty="0" smtClean="0"/>
              <a:t>”</a:t>
            </a:r>
          </a:p>
          <a:p>
            <a:pPr algn="r"/>
            <a:r>
              <a:rPr lang="en-AU" dirty="0" smtClean="0"/>
              <a:t>Mike Shields</a:t>
            </a:r>
          </a:p>
          <a:p>
            <a:pPr algn="r"/>
            <a:r>
              <a:rPr lang="en-AU" dirty="0" err="1" smtClean="0"/>
              <a:t>Adweek</a:t>
            </a:r>
            <a:endParaRPr lang="en-AU" dirty="0" smtClean="0"/>
          </a:p>
          <a:p>
            <a:pPr algn="r"/>
            <a:r>
              <a:rPr lang="en-AU" dirty="0" smtClean="0"/>
              <a:t>19/3/13</a:t>
            </a:r>
            <a:endParaRPr lang="en-AU" dirty="0"/>
          </a:p>
        </p:txBody>
      </p:sp>
    </p:spTree>
    <p:extLst>
      <p:ext uri="{BB962C8B-B14F-4D97-AF65-F5344CB8AC3E}">
        <p14:creationId xmlns:p14="http://schemas.microsoft.com/office/powerpoint/2010/main" val="18157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ny pictures">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87"/>
          <a:stretch/>
        </p:blipFill>
        <p:spPr bwMode="auto">
          <a:xfrm>
            <a:off x="0" y="-5858"/>
            <a:ext cx="9144000" cy="68638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0" y="4941168"/>
            <a:ext cx="4114800" cy="1143000"/>
          </a:xfrm>
        </p:spPr>
        <p:txBody>
          <a:bodyPr>
            <a:normAutofit fontScale="90000"/>
          </a:bodyPr>
          <a:lstStyle/>
          <a:p>
            <a:pPr algn="r"/>
            <a:r>
              <a:rPr lang="en-AU" dirty="0" smtClean="0"/>
              <a:t>3. Collaboration will improve</a:t>
            </a:r>
            <a:endParaRPr lang="en-AU" dirty="0"/>
          </a:p>
        </p:txBody>
      </p:sp>
    </p:spTree>
    <p:extLst>
      <p:ext uri="{BB962C8B-B14F-4D97-AF65-F5344CB8AC3E}">
        <p14:creationId xmlns:p14="http://schemas.microsoft.com/office/powerpoint/2010/main" val="3666414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rg-uk.com/wp-content/uploads/2011/12/Big-V-Small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80512" cy="6021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7984" y="836712"/>
            <a:ext cx="4608512" cy="1631216"/>
          </a:xfrm>
          <a:prstGeom prst="rect">
            <a:avLst/>
          </a:prstGeom>
          <a:solidFill>
            <a:schemeClr val="tx1"/>
          </a:solidFill>
        </p:spPr>
        <p:txBody>
          <a:bodyPr wrap="square" rtlCol="0">
            <a:spAutoFit/>
          </a:bodyPr>
          <a:lstStyle/>
          <a:p>
            <a:pPr algn="r"/>
            <a:r>
              <a:rPr lang="en-AU" sz="4400" dirty="0" smtClean="0">
                <a:solidFill>
                  <a:schemeClr val="bg1"/>
                </a:solidFill>
              </a:rPr>
              <a:t>4. Negotiation size will matter less</a:t>
            </a:r>
          </a:p>
          <a:p>
            <a:pPr algn="r"/>
            <a:endParaRPr lang="en-AU" sz="1200" dirty="0">
              <a:solidFill>
                <a:schemeClr val="bg1"/>
              </a:solidFill>
            </a:endParaRPr>
          </a:p>
        </p:txBody>
      </p:sp>
      <p:sp>
        <p:nvSpPr>
          <p:cNvPr id="6" name="Rectangle 5"/>
          <p:cNvSpPr/>
          <p:nvPr/>
        </p:nvSpPr>
        <p:spPr>
          <a:xfrm>
            <a:off x="-36512" y="0"/>
            <a:ext cx="9180512" cy="8367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0009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2" name="Title 1"/>
          <p:cNvSpPr>
            <a:spLocks noGrp="1"/>
          </p:cNvSpPr>
          <p:nvPr>
            <p:ph type="title"/>
          </p:nvPr>
        </p:nvSpPr>
        <p:spPr/>
        <p:txBody>
          <a:bodyPr>
            <a:normAutofit fontScale="90000"/>
          </a:bodyPr>
          <a:lstStyle/>
          <a:p>
            <a:r>
              <a:rPr lang="en-AU" i="1" dirty="0" smtClean="0"/>
              <a:t>“Personalization is key for the beauty </a:t>
            </a:r>
            <a:r>
              <a:rPr lang="en-AU" i="1" dirty="0" err="1" smtClean="0"/>
              <a:t>omni</a:t>
            </a:r>
            <a:r>
              <a:rPr lang="en-AU" i="1" dirty="0" smtClean="0"/>
              <a:t>-channel strategy…”</a:t>
            </a:r>
            <a:endParaRPr lang="en-AU" i="1" dirty="0"/>
          </a:p>
        </p:txBody>
      </p:sp>
      <p:sp>
        <p:nvSpPr>
          <p:cNvPr id="3" name="TextBox 2"/>
          <p:cNvSpPr txBox="1"/>
          <p:nvPr/>
        </p:nvSpPr>
        <p:spPr>
          <a:xfrm>
            <a:off x="179512" y="6309320"/>
            <a:ext cx="8496944" cy="369332"/>
          </a:xfrm>
          <a:prstGeom prst="rect">
            <a:avLst/>
          </a:prstGeom>
          <a:noFill/>
        </p:spPr>
        <p:txBody>
          <a:bodyPr wrap="square" rtlCol="0">
            <a:spAutoFit/>
          </a:bodyPr>
          <a:lstStyle/>
          <a:p>
            <a:r>
              <a:rPr lang="en-AU" dirty="0" smtClean="0"/>
              <a:t>Source: Luxury Daily (NY), January 2014</a:t>
            </a:r>
            <a:endParaRPr lang="en-AU" dirty="0"/>
          </a:p>
        </p:txBody>
      </p:sp>
      <p:sp>
        <p:nvSpPr>
          <p:cNvPr id="12" name="TextBox 11"/>
          <p:cNvSpPr txBox="1"/>
          <p:nvPr/>
        </p:nvSpPr>
        <p:spPr>
          <a:xfrm>
            <a:off x="395536" y="2132856"/>
            <a:ext cx="8496944" cy="3939540"/>
          </a:xfrm>
          <a:prstGeom prst="rect">
            <a:avLst/>
          </a:prstGeom>
          <a:noFill/>
        </p:spPr>
        <p:txBody>
          <a:bodyPr wrap="square" rtlCol="0">
            <a:spAutoFit/>
          </a:bodyPr>
          <a:lstStyle/>
          <a:p>
            <a:r>
              <a:rPr lang="en-AU" sz="3200" i="1" dirty="0" smtClean="0"/>
              <a:t>“…I think with personalisation, and building one-to-one relationships, it’s actually exciting, because the technology has finally caught up with what we’ve all been talking about, saying personalisation is important, we want it to be dynamic, we want it to be real-time.”</a:t>
            </a:r>
          </a:p>
          <a:p>
            <a:pPr algn="r"/>
            <a:r>
              <a:rPr lang="en-AU" sz="2000" b="1" dirty="0" smtClean="0"/>
              <a:t>Rachael Johnson</a:t>
            </a:r>
          </a:p>
          <a:p>
            <a:pPr algn="r"/>
            <a:r>
              <a:rPr lang="en-AU" sz="2000" b="1" dirty="0" smtClean="0"/>
              <a:t>VP Digital Strategy &amp; E-Commerce</a:t>
            </a:r>
          </a:p>
          <a:p>
            <a:pPr algn="r"/>
            <a:r>
              <a:rPr lang="en-AU" sz="2000" b="1" dirty="0" smtClean="0"/>
              <a:t>L’Oreal Luxe</a:t>
            </a:r>
            <a:endParaRPr lang="en-AU" sz="2000" b="1" dirty="0"/>
          </a:p>
        </p:txBody>
      </p:sp>
    </p:spTree>
    <p:extLst>
      <p:ext uri="{BB962C8B-B14F-4D97-AF65-F5344CB8AC3E}">
        <p14:creationId xmlns:p14="http://schemas.microsoft.com/office/powerpoint/2010/main" val="31928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2" name="Title 1"/>
          <p:cNvSpPr>
            <a:spLocks noGrp="1"/>
          </p:cNvSpPr>
          <p:nvPr>
            <p:ph type="title"/>
          </p:nvPr>
        </p:nvSpPr>
        <p:spPr/>
        <p:txBody>
          <a:bodyPr>
            <a:normAutofit/>
          </a:bodyPr>
          <a:lstStyle/>
          <a:p>
            <a:r>
              <a:rPr lang="en-AU" dirty="0" smtClean="0"/>
              <a:t>Being a C &amp; T beats being a Big N</a:t>
            </a:r>
            <a:endParaRPr lang="en-AU" dirty="0"/>
          </a:p>
        </p:txBody>
      </p:sp>
      <p:grpSp>
        <p:nvGrpSpPr>
          <p:cNvPr id="11" name="Group 10"/>
          <p:cNvGrpSpPr/>
          <p:nvPr/>
        </p:nvGrpSpPr>
        <p:grpSpPr>
          <a:xfrm>
            <a:off x="611560" y="2492896"/>
            <a:ext cx="8208911" cy="3024336"/>
            <a:chOff x="611560" y="2492896"/>
            <a:chExt cx="8208911" cy="3024336"/>
          </a:xfrm>
        </p:grpSpPr>
        <p:sp>
          <p:nvSpPr>
            <p:cNvPr id="6" name="Rectangle 5"/>
            <p:cNvSpPr/>
            <p:nvPr/>
          </p:nvSpPr>
          <p:spPr>
            <a:xfrm>
              <a:off x="611560" y="4747791"/>
              <a:ext cx="8208911" cy="7694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11560" y="4747791"/>
              <a:ext cx="8208911" cy="769441"/>
            </a:xfrm>
            <a:prstGeom prst="rect">
              <a:avLst/>
            </a:prstGeom>
            <a:noFill/>
          </p:spPr>
          <p:txBody>
            <a:bodyPr wrap="square" rtlCol="0">
              <a:spAutoFit/>
            </a:bodyPr>
            <a:lstStyle/>
            <a:p>
              <a:pPr algn="ctr"/>
              <a:r>
                <a:rPr lang="en-AU" sz="4400" dirty="0" smtClean="0">
                  <a:solidFill>
                    <a:schemeClr val="bg1"/>
                  </a:solidFill>
                </a:rPr>
                <a:t>Big </a:t>
              </a:r>
              <a:r>
                <a:rPr lang="en-AU" sz="4400" dirty="0" err="1" smtClean="0">
                  <a:solidFill>
                    <a:schemeClr val="bg1"/>
                  </a:solidFill>
                </a:rPr>
                <a:t>Negotiatior</a:t>
              </a:r>
              <a:endParaRPr lang="en-AU" sz="4400" dirty="0">
                <a:solidFill>
                  <a:schemeClr val="bg1"/>
                </a:solidFill>
              </a:endParaRPr>
            </a:p>
          </p:txBody>
        </p:sp>
        <p:grpSp>
          <p:nvGrpSpPr>
            <p:cNvPr id="9" name="Group 8"/>
            <p:cNvGrpSpPr/>
            <p:nvPr/>
          </p:nvGrpSpPr>
          <p:grpSpPr>
            <a:xfrm>
              <a:off x="611560" y="2492896"/>
              <a:ext cx="8164968" cy="1776973"/>
              <a:chOff x="611560" y="2492896"/>
              <a:chExt cx="8164968" cy="1776973"/>
            </a:xfrm>
          </p:grpSpPr>
          <p:sp>
            <p:nvSpPr>
              <p:cNvPr id="4" name="TextBox 3"/>
              <p:cNvSpPr txBox="1"/>
              <p:nvPr/>
            </p:nvSpPr>
            <p:spPr>
              <a:xfrm>
                <a:off x="611560" y="2515543"/>
                <a:ext cx="3384376" cy="1754326"/>
              </a:xfrm>
              <a:prstGeom prst="rect">
                <a:avLst/>
              </a:prstGeom>
              <a:solidFill>
                <a:schemeClr val="bg1"/>
              </a:solidFill>
            </p:spPr>
            <p:txBody>
              <a:bodyPr wrap="square" rtlCol="0">
                <a:spAutoFit/>
              </a:bodyPr>
              <a:lstStyle/>
              <a:p>
                <a:pPr algn="ctr"/>
                <a:r>
                  <a:rPr lang="en-AU" sz="3600" dirty="0" smtClean="0"/>
                  <a:t>Content creator</a:t>
                </a:r>
              </a:p>
              <a:p>
                <a:pPr algn="ctr"/>
                <a:r>
                  <a:rPr lang="en-AU" sz="3600" dirty="0" smtClean="0"/>
                  <a:t>Connector</a:t>
                </a:r>
              </a:p>
              <a:p>
                <a:pPr algn="ctr"/>
                <a:r>
                  <a:rPr lang="en-AU" sz="3600" dirty="0" smtClean="0"/>
                  <a:t>Collaborator</a:t>
                </a:r>
                <a:endParaRPr lang="en-AU" sz="3600" dirty="0"/>
              </a:p>
            </p:txBody>
          </p:sp>
          <p:sp>
            <p:nvSpPr>
              <p:cNvPr id="7" name="TextBox 6"/>
              <p:cNvSpPr txBox="1"/>
              <p:nvPr/>
            </p:nvSpPr>
            <p:spPr>
              <a:xfrm>
                <a:off x="5421376" y="2492896"/>
                <a:ext cx="3355152" cy="1754326"/>
              </a:xfrm>
              <a:prstGeom prst="rect">
                <a:avLst/>
              </a:prstGeom>
              <a:solidFill>
                <a:schemeClr val="bg1"/>
              </a:solidFill>
            </p:spPr>
            <p:txBody>
              <a:bodyPr wrap="square" rtlCol="0">
                <a:spAutoFit/>
              </a:bodyPr>
              <a:lstStyle/>
              <a:p>
                <a:pPr algn="ctr"/>
                <a:r>
                  <a:rPr lang="en-AU" sz="3600" dirty="0" smtClean="0"/>
                  <a:t>Technology</a:t>
                </a:r>
              </a:p>
              <a:p>
                <a:pPr algn="ctr"/>
                <a:r>
                  <a:rPr lang="en-AU" sz="3600" dirty="0" smtClean="0"/>
                  <a:t>developer</a:t>
                </a:r>
              </a:p>
              <a:p>
                <a:pPr algn="ctr"/>
                <a:r>
                  <a:rPr lang="en-AU" sz="3600" dirty="0" smtClean="0"/>
                  <a:t>Technology user</a:t>
                </a:r>
                <a:endParaRPr lang="en-AU" sz="3600" dirty="0"/>
              </a:p>
            </p:txBody>
          </p:sp>
          <p:sp>
            <p:nvSpPr>
              <p:cNvPr id="8" name="TextBox 7"/>
              <p:cNvSpPr txBox="1"/>
              <p:nvPr/>
            </p:nvSpPr>
            <p:spPr>
              <a:xfrm>
                <a:off x="4355976" y="2845385"/>
                <a:ext cx="720080" cy="1015663"/>
              </a:xfrm>
              <a:prstGeom prst="rect">
                <a:avLst/>
              </a:prstGeom>
              <a:noFill/>
            </p:spPr>
            <p:txBody>
              <a:bodyPr wrap="square" rtlCol="0">
                <a:spAutoFit/>
              </a:bodyPr>
              <a:lstStyle/>
              <a:p>
                <a:pPr algn="ctr"/>
                <a:r>
                  <a:rPr lang="en-AU" sz="6000" b="1" dirty="0" smtClean="0">
                    <a:solidFill>
                      <a:schemeClr val="bg1"/>
                    </a:solidFill>
                  </a:rPr>
                  <a:t>+</a:t>
                </a:r>
                <a:endParaRPr lang="en-AU" sz="6000" b="1" dirty="0">
                  <a:solidFill>
                    <a:schemeClr val="bg1"/>
                  </a:solidFill>
                </a:endParaRPr>
              </a:p>
            </p:txBody>
          </p:sp>
        </p:grpSp>
      </p:grpSp>
    </p:spTree>
    <p:extLst>
      <p:ext uri="{BB962C8B-B14F-4D97-AF65-F5344CB8AC3E}">
        <p14:creationId xmlns:p14="http://schemas.microsoft.com/office/powerpoint/2010/main" val="107778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18799" y="0"/>
            <a:ext cx="31252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6018798" y="1556792"/>
            <a:ext cx="3089706" cy="3442394"/>
          </a:xfrm>
        </p:spPr>
        <p:txBody>
          <a:bodyPr>
            <a:normAutofit/>
          </a:bodyPr>
          <a:lstStyle/>
          <a:p>
            <a:r>
              <a:rPr lang="en-AU" sz="3600" dirty="0" smtClean="0"/>
              <a:t>5. Media agencies will employ different talent</a:t>
            </a:r>
            <a:endParaRPr lang="en-AU" sz="3600" dirty="0"/>
          </a:p>
        </p:txBody>
      </p:sp>
      <p:sp>
        <p:nvSpPr>
          <p:cNvPr id="4" name="AutoShape 6" descr="http://farm3.staticflickr.com/2479/5798295692_902c54c97c_o.jpg"/>
          <p:cNvSpPr>
            <a:spLocks noChangeAspect="1" noChangeArrowheads="1"/>
          </p:cNvSpPr>
          <p:nvPr/>
        </p:nvSpPr>
        <p:spPr bwMode="auto">
          <a:xfrm>
            <a:off x="63500" y="-136525"/>
            <a:ext cx="6248400" cy="558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42" name="Picture 18" descr="http://4.bp.blogspot.com/-gvS7LW5ooOI/Tq3m3fCT1HI/AAAAAAAASrs/DPrzA73-FLg/s1600/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25908"/>
            <a:ext cx="5976664" cy="584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795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420" y="3501008"/>
            <a:ext cx="9144000" cy="3356991"/>
            <a:chOff x="-8420" y="3501008"/>
            <a:chExt cx="9144000" cy="3356991"/>
          </a:xfrm>
        </p:grpSpPr>
        <p:pic>
          <p:nvPicPr>
            <p:cNvPr id="12" name="Picture 8" descr="http://www.umbme.com/wp-content/uploads/2012/11/trendy-teen-school-fash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 y="3501008"/>
              <a:ext cx="9144000" cy="33569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wgyu36up6iuz.cloudfront.net/heru80fdn/image/upload/c_fill,d_placeholder_cne.jpg,g_face,h_450,q_90,w_800/v1372713929/vanityfair_oral-history-freaks-and-geeks-part-3.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15" r="2788" b="13792"/>
            <a:stretch/>
          </p:blipFill>
          <p:spPr bwMode="auto">
            <a:xfrm>
              <a:off x="63500" y="3573017"/>
              <a:ext cx="4436492" cy="32403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cdn.theatlantic.com/newsroom/img/posts/neuroscience%20RE.jpg"/>
            <p:cNvPicPr>
              <a:picLocks noChangeAspect="1" noChangeArrowheads="1"/>
            </p:cNvPicPr>
            <p:nvPr/>
          </p:nvPicPr>
          <p:blipFill rotWithShape="1">
            <a:blip r:embed="rId5">
              <a:extLst>
                <a:ext uri="{28A0092B-C50C-407E-A947-70E740481C1C}">
                  <a14:useLocalDpi xmlns:a14="http://schemas.microsoft.com/office/drawing/2010/main" val="0"/>
                </a:ext>
              </a:extLst>
            </a:blip>
            <a:srcRect l="4644" r="5226"/>
            <a:stretch/>
          </p:blipFill>
          <p:spPr bwMode="auto">
            <a:xfrm>
              <a:off x="4572001" y="3573016"/>
              <a:ext cx="4464496" cy="32403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http://www.umbme.com/wp-content/uploads/2012/11/trendy-teen-school-fash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3"/>
            <a:ext cx="9144000"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farm3.staticflickr.com/2479/5798295692_902c54c97c_o.jpg"/>
          <p:cNvSpPr>
            <a:spLocks noChangeAspect="1" noChangeArrowheads="1"/>
          </p:cNvSpPr>
          <p:nvPr/>
        </p:nvSpPr>
        <p:spPr bwMode="auto">
          <a:xfrm>
            <a:off x="63500" y="-136525"/>
            <a:ext cx="6248400" cy="558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14473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dissolv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4" name="Rectangle 3"/>
          <p:cNvSpPr/>
          <p:nvPr/>
        </p:nvSpPr>
        <p:spPr>
          <a:xfrm>
            <a:off x="0" y="5085184"/>
            <a:ext cx="9180512" cy="17728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2348880"/>
            <a:ext cx="9144000" cy="2736304"/>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1340768"/>
            <a:ext cx="9144000" cy="1008112"/>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What have you asked me?</a:t>
            </a:r>
            <a:endParaRPr lang="en-AU" dirty="0"/>
          </a:p>
        </p:txBody>
      </p:sp>
      <p:sp>
        <p:nvSpPr>
          <p:cNvPr id="3" name="Content Placeholder 2"/>
          <p:cNvSpPr>
            <a:spLocks noGrp="1"/>
          </p:cNvSpPr>
          <p:nvPr>
            <p:ph idx="1"/>
          </p:nvPr>
        </p:nvSpPr>
        <p:spPr/>
        <p:txBody>
          <a:bodyPr>
            <a:normAutofit lnSpcReduction="10000"/>
          </a:bodyPr>
          <a:lstStyle/>
          <a:p>
            <a:r>
              <a:rPr lang="en-AU" sz="2800" dirty="0" smtClean="0">
                <a:solidFill>
                  <a:schemeClr val="accent1">
                    <a:lumMod val="75000"/>
                  </a:schemeClr>
                </a:solidFill>
              </a:rPr>
              <a:t>What is data and is it as important as everyone says?</a:t>
            </a:r>
          </a:p>
          <a:p>
            <a:endParaRPr lang="en-AU" sz="2800" dirty="0" smtClean="0">
              <a:solidFill>
                <a:schemeClr val="accent1">
                  <a:lumMod val="75000"/>
                </a:schemeClr>
              </a:solidFill>
            </a:endParaRPr>
          </a:p>
          <a:p>
            <a:r>
              <a:rPr lang="en-AU" sz="2800" dirty="0" smtClean="0">
                <a:solidFill>
                  <a:schemeClr val="accent1">
                    <a:lumMod val="75000"/>
                  </a:schemeClr>
                </a:solidFill>
              </a:rPr>
              <a:t>How will data impact your agency relationships?</a:t>
            </a:r>
          </a:p>
          <a:p>
            <a:r>
              <a:rPr lang="en-AU" sz="2800" dirty="0" smtClean="0">
                <a:solidFill>
                  <a:schemeClr val="accent1">
                    <a:lumMod val="75000"/>
                  </a:schemeClr>
                </a:solidFill>
              </a:rPr>
              <a:t>How do I see the evolution of consumer insights as data analysis becomes more predominant?</a:t>
            </a:r>
          </a:p>
          <a:p>
            <a:r>
              <a:rPr lang="en-AU" sz="2800" dirty="0" smtClean="0">
                <a:solidFill>
                  <a:schemeClr val="accent1">
                    <a:lumMod val="75000"/>
                  </a:schemeClr>
                </a:solidFill>
              </a:rPr>
              <a:t>How will this impact communications and channel planning?</a:t>
            </a:r>
          </a:p>
          <a:p>
            <a:endParaRPr lang="en-AU" sz="2800" dirty="0" smtClean="0"/>
          </a:p>
          <a:p>
            <a:r>
              <a:rPr lang="en-AU" sz="2800" dirty="0" smtClean="0">
                <a:solidFill>
                  <a:schemeClr val="bg1"/>
                </a:solidFill>
              </a:rPr>
              <a:t>How will media companies need to adapt to take advantage of the new data driven world?</a:t>
            </a:r>
          </a:p>
          <a:p>
            <a:endParaRPr lang="en-AU" sz="2800" dirty="0"/>
          </a:p>
        </p:txBody>
      </p:sp>
    </p:spTree>
    <p:extLst>
      <p:ext uri="{BB962C8B-B14F-4D97-AF65-F5344CB8AC3E}">
        <p14:creationId xmlns:p14="http://schemas.microsoft.com/office/powerpoint/2010/main" val="360369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7047"/>
            <a:ext cx="7772400" cy="1470025"/>
          </a:xfrm>
        </p:spPr>
        <p:txBody>
          <a:bodyPr>
            <a:noAutofit/>
          </a:bodyPr>
          <a:lstStyle/>
          <a:p>
            <a:r>
              <a:rPr lang="en-AU" sz="28700" b="1" dirty="0" smtClean="0">
                <a:solidFill>
                  <a:schemeClr val="bg1"/>
                </a:solidFill>
              </a:rPr>
              <a:t>SEX</a:t>
            </a:r>
            <a:endParaRPr lang="en-AU" sz="28700" b="1" dirty="0">
              <a:solidFill>
                <a:schemeClr val="bg1"/>
              </a:solidFill>
            </a:endParaRPr>
          </a:p>
        </p:txBody>
      </p:sp>
    </p:spTree>
    <p:extLst>
      <p:ext uri="{BB962C8B-B14F-4D97-AF65-F5344CB8AC3E}">
        <p14:creationId xmlns:p14="http://schemas.microsoft.com/office/powerpoint/2010/main" val="1098394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47864" y="1412776"/>
            <a:ext cx="2466973" cy="5271423"/>
            <a:chOff x="3347864" y="1412776"/>
            <a:chExt cx="2466973" cy="5271423"/>
          </a:xfrm>
        </p:grpSpPr>
        <p:sp>
          <p:nvSpPr>
            <p:cNvPr id="5" name="TextBox 4"/>
            <p:cNvSpPr txBox="1"/>
            <p:nvPr/>
          </p:nvSpPr>
          <p:spPr>
            <a:xfrm>
              <a:off x="3563888" y="6222534"/>
              <a:ext cx="1872208" cy="461665"/>
            </a:xfrm>
            <a:prstGeom prst="rect">
              <a:avLst/>
            </a:prstGeom>
            <a:noFill/>
          </p:spPr>
          <p:txBody>
            <a:bodyPr wrap="square" rtlCol="0">
              <a:spAutoFit/>
            </a:bodyPr>
            <a:lstStyle/>
            <a:p>
              <a:pPr algn="ctr"/>
              <a:r>
                <a:rPr lang="en-AU" sz="2400" b="1" dirty="0" smtClean="0"/>
                <a:t>2004</a:t>
              </a:r>
              <a:endParaRPr lang="en-AU" sz="2400" b="1" dirty="0"/>
            </a:p>
          </p:txBody>
        </p:sp>
        <p:pic>
          <p:nvPicPr>
            <p:cNvPr id="1030" name="Picture 6" descr="http://mobiles.sulekhalive.com/blackberry/7100g/stills/7100g_5.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3" r="12735"/>
            <a:stretch/>
          </p:blipFill>
          <p:spPr bwMode="auto">
            <a:xfrm>
              <a:off x="3347864" y="1412776"/>
              <a:ext cx="2466973" cy="4292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456218" y="1556792"/>
            <a:ext cx="2299855" cy="5127407"/>
            <a:chOff x="6456218" y="1556792"/>
            <a:chExt cx="2299855" cy="5127407"/>
          </a:xfrm>
        </p:grpSpPr>
        <p:sp>
          <p:nvSpPr>
            <p:cNvPr id="7" name="TextBox 6"/>
            <p:cNvSpPr txBox="1"/>
            <p:nvPr/>
          </p:nvSpPr>
          <p:spPr>
            <a:xfrm>
              <a:off x="6660232" y="6222534"/>
              <a:ext cx="1872208" cy="461665"/>
            </a:xfrm>
            <a:prstGeom prst="rect">
              <a:avLst/>
            </a:prstGeom>
            <a:noFill/>
          </p:spPr>
          <p:txBody>
            <a:bodyPr wrap="square" rtlCol="0">
              <a:spAutoFit/>
            </a:bodyPr>
            <a:lstStyle/>
            <a:p>
              <a:pPr algn="ctr"/>
              <a:r>
                <a:rPr lang="en-AU" sz="2400" b="1" dirty="0" smtClean="0"/>
                <a:t>2009</a:t>
              </a:r>
              <a:endParaRPr lang="en-AU" sz="2400" b="1" dirty="0"/>
            </a:p>
          </p:txBody>
        </p:sp>
        <p:pic>
          <p:nvPicPr>
            <p:cNvPr id="1032" name="Picture 8" descr="http://cdn.cnet.com.au/story_media/339289707/apple-iphone-3g_1.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511" r="26959"/>
            <a:stretch/>
          </p:blipFill>
          <p:spPr bwMode="auto">
            <a:xfrm>
              <a:off x="6456218" y="1556792"/>
              <a:ext cx="2299855" cy="415336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 name="Straight Connector 3"/>
          <p:cNvCxnSpPr/>
          <p:nvPr/>
        </p:nvCxnSpPr>
        <p:spPr>
          <a:xfrm>
            <a:off x="2987824" y="27143"/>
            <a:ext cx="0" cy="6839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84168" y="27143"/>
            <a:ext cx="0" cy="6839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67544" y="1772816"/>
            <a:ext cx="2016224" cy="4926161"/>
            <a:chOff x="539552" y="1772816"/>
            <a:chExt cx="2016224" cy="4926161"/>
          </a:xfrm>
        </p:grpSpPr>
        <p:sp>
          <p:nvSpPr>
            <p:cNvPr id="2" name="TextBox 1"/>
            <p:cNvSpPr txBox="1"/>
            <p:nvPr/>
          </p:nvSpPr>
          <p:spPr>
            <a:xfrm>
              <a:off x="611560" y="6237312"/>
              <a:ext cx="1872208" cy="461665"/>
            </a:xfrm>
            <a:prstGeom prst="rect">
              <a:avLst/>
            </a:prstGeom>
            <a:noFill/>
          </p:spPr>
          <p:txBody>
            <a:bodyPr wrap="square" rtlCol="0">
              <a:spAutoFit/>
            </a:bodyPr>
            <a:lstStyle/>
            <a:p>
              <a:pPr algn="ctr"/>
              <a:r>
                <a:rPr lang="en-AU" sz="2400" b="1" dirty="0" smtClean="0"/>
                <a:t>1998</a:t>
              </a:r>
              <a:endParaRPr lang="en-AU" sz="2400" b="1" dirty="0"/>
            </a:p>
          </p:txBody>
        </p:sp>
        <p:pic>
          <p:nvPicPr>
            <p:cNvPr id="6146" name="Picture 2" descr="http://www.extragsm.com/images/phone/big/Motorola/V50/Motorola-V50-01.jpg"/>
            <p:cNvPicPr>
              <a:picLocks noChangeAspect="1" noChangeArrowheads="1"/>
            </p:cNvPicPr>
            <p:nvPr/>
          </p:nvPicPr>
          <p:blipFill rotWithShape="1">
            <a:blip r:embed="rId6">
              <a:extLst>
                <a:ext uri="{28A0092B-C50C-407E-A947-70E740481C1C}">
                  <a14:useLocalDpi xmlns:a14="http://schemas.microsoft.com/office/drawing/2010/main" val="0"/>
                </a:ext>
              </a:extLst>
            </a:blip>
            <a:srcRect l="20528" r="20122"/>
            <a:stretch/>
          </p:blipFill>
          <p:spPr bwMode="auto">
            <a:xfrm>
              <a:off x="539552" y="1772816"/>
              <a:ext cx="2016224" cy="33971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870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2" name="Title 1"/>
          <p:cNvSpPr>
            <a:spLocks noGrp="1"/>
          </p:cNvSpPr>
          <p:nvPr>
            <p:ph type="title"/>
          </p:nvPr>
        </p:nvSpPr>
        <p:spPr/>
        <p:txBody>
          <a:bodyPr/>
          <a:lstStyle/>
          <a:p>
            <a:r>
              <a:rPr lang="en-AU" dirty="0" smtClean="0"/>
              <a:t>Big Data</a:t>
            </a:r>
            <a:endParaRPr lang="en-AU" dirty="0"/>
          </a:p>
        </p:txBody>
      </p:sp>
      <p:sp>
        <p:nvSpPr>
          <p:cNvPr id="3" name="TextBox 2"/>
          <p:cNvSpPr txBox="1"/>
          <p:nvPr/>
        </p:nvSpPr>
        <p:spPr>
          <a:xfrm>
            <a:off x="179512" y="6309320"/>
            <a:ext cx="8496944" cy="369332"/>
          </a:xfrm>
          <a:prstGeom prst="rect">
            <a:avLst/>
          </a:prstGeom>
          <a:noFill/>
        </p:spPr>
        <p:txBody>
          <a:bodyPr wrap="square" rtlCol="0">
            <a:spAutoFit/>
          </a:bodyPr>
          <a:lstStyle/>
          <a:p>
            <a:r>
              <a:rPr lang="en-AU" dirty="0" smtClean="0"/>
              <a:t>Source: WFA Survey, quoted in ‘Marketers admit Big Data Struggle’, WARC, 4 /2/14</a:t>
            </a:r>
            <a:endParaRPr lang="en-AU" dirty="0"/>
          </a:p>
        </p:txBody>
      </p:sp>
      <p:grpSp>
        <p:nvGrpSpPr>
          <p:cNvPr id="8" name="Group 7"/>
          <p:cNvGrpSpPr/>
          <p:nvPr/>
        </p:nvGrpSpPr>
        <p:grpSpPr>
          <a:xfrm>
            <a:off x="323528" y="1980612"/>
            <a:ext cx="3744416" cy="3369974"/>
            <a:chOff x="35496" y="188640"/>
            <a:chExt cx="3744416" cy="3369974"/>
          </a:xfrm>
        </p:grpSpPr>
        <p:sp>
          <p:nvSpPr>
            <p:cNvPr id="4" name="Oval 3"/>
            <p:cNvSpPr/>
            <p:nvPr/>
          </p:nvSpPr>
          <p:spPr>
            <a:xfrm>
              <a:off x="154542" y="188640"/>
              <a:ext cx="3542794" cy="33699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35496" y="980728"/>
              <a:ext cx="3744416" cy="2246769"/>
            </a:xfrm>
            <a:prstGeom prst="rect">
              <a:avLst/>
            </a:prstGeom>
            <a:noFill/>
          </p:spPr>
          <p:txBody>
            <a:bodyPr wrap="square" rtlCol="0">
              <a:spAutoFit/>
            </a:bodyPr>
            <a:lstStyle/>
            <a:p>
              <a:pPr algn="ctr"/>
              <a:r>
                <a:rPr lang="en-AU" sz="2800" i="1" dirty="0" smtClean="0">
                  <a:solidFill>
                    <a:schemeClr val="bg1"/>
                  </a:solidFill>
                </a:rPr>
                <a:t>‘Vital’ for current and future decision making</a:t>
              </a:r>
            </a:p>
            <a:p>
              <a:pPr algn="ctr"/>
              <a:endParaRPr lang="en-AU" sz="1200" i="1" dirty="0">
                <a:solidFill>
                  <a:schemeClr val="bg1"/>
                </a:solidFill>
              </a:endParaRPr>
            </a:p>
            <a:p>
              <a:pPr algn="ctr"/>
              <a:r>
                <a:rPr lang="en-AU" sz="7200" b="1" dirty="0" smtClean="0">
                  <a:solidFill>
                    <a:schemeClr val="bg1"/>
                  </a:solidFill>
                </a:rPr>
                <a:t>88%</a:t>
              </a:r>
              <a:endParaRPr lang="en-AU" sz="7200" b="1" dirty="0">
                <a:solidFill>
                  <a:schemeClr val="bg1"/>
                </a:solidFill>
              </a:endParaRPr>
            </a:p>
          </p:txBody>
        </p:sp>
      </p:grpSp>
      <p:grpSp>
        <p:nvGrpSpPr>
          <p:cNvPr id="11" name="Group 10"/>
          <p:cNvGrpSpPr/>
          <p:nvPr/>
        </p:nvGrpSpPr>
        <p:grpSpPr>
          <a:xfrm>
            <a:off x="5220072" y="2003242"/>
            <a:ext cx="3744416" cy="3369974"/>
            <a:chOff x="5508104" y="211270"/>
            <a:chExt cx="3744416" cy="3369974"/>
          </a:xfrm>
        </p:grpSpPr>
        <p:sp>
          <p:nvSpPr>
            <p:cNvPr id="6" name="Oval 5"/>
            <p:cNvSpPr/>
            <p:nvPr/>
          </p:nvSpPr>
          <p:spPr>
            <a:xfrm>
              <a:off x="5601206" y="211270"/>
              <a:ext cx="3542794" cy="33699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5508104" y="894199"/>
              <a:ext cx="3744416" cy="2246769"/>
            </a:xfrm>
            <a:prstGeom prst="rect">
              <a:avLst/>
            </a:prstGeom>
            <a:noFill/>
          </p:spPr>
          <p:txBody>
            <a:bodyPr wrap="square" rtlCol="0">
              <a:spAutoFit/>
            </a:bodyPr>
            <a:lstStyle/>
            <a:p>
              <a:pPr algn="ctr"/>
              <a:r>
                <a:rPr lang="en-AU" sz="2800" i="1" dirty="0" smtClean="0">
                  <a:solidFill>
                    <a:schemeClr val="bg1"/>
                  </a:solidFill>
                </a:rPr>
                <a:t>‘Vital’ within three</a:t>
              </a:r>
            </a:p>
            <a:p>
              <a:pPr algn="ctr"/>
              <a:r>
                <a:rPr lang="en-AU" sz="2800" i="1" dirty="0" smtClean="0">
                  <a:solidFill>
                    <a:schemeClr val="bg1"/>
                  </a:solidFill>
                </a:rPr>
                <a:t>years</a:t>
              </a:r>
            </a:p>
            <a:p>
              <a:pPr algn="ctr"/>
              <a:endParaRPr lang="en-AU" sz="1200" i="1" dirty="0">
                <a:solidFill>
                  <a:schemeClr val="bg1"/>
                </a:solidFill>
              </a:endParaRPr>
            </a:p>
            <a:p>
              <a:pPr algn="ctr"/>
              <a:r>
                <a:rPr lang="en-AU" sz="7200" b="1" dirty="0" smtClean="0">
                  <a:solidFill>
                    <a:schemeClr val="bg1"/>
                  </a:solidFill>
                </a:rPr>
                <a:t>93%</a:t>
              </a:r>
              <a:endParaRPr lang="en-AU" sz="7200" b="1" dirty="0">
                <a:solidFill>
                  <a:schemeClr val="bg1"/>
                </a:solidFill>
              </a:endParaRPr>
            </a:p>
          </p:txBody>
        </p:sp>
      </p:grpSp>
      <p:grpSp>
        <p:nvGrpSpPr>
          <p:cNvPr id="12" name="Group 11"/>
          <p:cNvGrpSpPr/>
          <p:nvPr/>
        </p:nvGrpSpPr>
        <p:grpSpPr>
          <a:xfrm>
            <a:off x="2051720" y="1361801"/>
            <a:ext cx="5213379" cy="4731495"/>
            <a:chOff x="2670989" y="2918313"/>
            <a:chExt cx="3744416" cy="3369974"/>
          </a:xfrm>
        </p:grpSpPr>
        <p:sp>
          <p:nvSpPr>
            <p:cNvPr id="7" name="Oval 6"/>
            <p:cNvSpPr/>
            <p:nvPr/>
          </p:nvSpPr>
          <p:spPr>
            <a:xfrm>
              <a:off x="2771800" y="2918313"/>
              <a:ext cx="3542794" cy="3369974"/>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2670989" y="3851350"/>
              <a:ext cx="3744416" cy="2246769"/>
            </a:xfrm>
            <a:prstGeom prst="rect">
              <a:avLst/>
            </a:prstGeom>
            <a:noFill/>
          </p:spPr>
          <p:txBody>
            <a:bodyPr wrap="square" rtlCol="0">
              <a:spAutoFit/>
            </a:bodyPr>
            <a:lstStyle/>
            <a:p>
              <a:pPr algn="ctr"/>
              <a:r>
                <a:rPr lang="en-AU" sz="2800" i="1" dirty="0" smtClean="0">
                  <a:solidFill>
                    <a:schemeClr val="bg1"/>
                  </a:solidFill>
                </a:rPr>
                <a:t>Currently unprepared</a:t>
              </a:r>
            </a:p>
            <a:p>
              <a:pPr algn="ctr"/>
              <a:r>
                <a:rPr lang="en-AU" sz="2800" i="1" dirty="0" smtClean="0">
                  <a:solidFill>
                    <a:schemeClr val="bg1"/>
                  </a:solidFill>
                </a:rPr>
                <a:t>to take advantage</a:t>
              </a:r>
            </a:p>
            <a:p>
              <a:pPr algn="ctr"/>
              <a:endParaRPr lang="en-AU" sz="1200" i="1" dirty="0">
                <a:solidFill>
                  <a:schemeClr val="bg1"/>
                </a:solidFill>
              </a:endParaRPr>
            </a:p>
            <a:p>
              <a:pPr algn="ctr"/>
              <a:r>
                <a:rPr lang="en-AU" sz="7200" b="1" dirty="0" smtClean="0">
                  <a:solidFill>
                    <a:schemeClr val="bg1"/>
                  </a:solidFill>
                </a:rPr>
                <a:t>74%</a:t>
              </a:r>
              <a:endParaRPr lang="en-AU" sz="7200" b="1" dirty="0">
                <a:solidFill>
                  <a:schemeClr val="bg1"/>
                </a:solidFill>
              </a:endParaRPr>
            </a:p>
          </p:txBody>
        </p:sp>
      </p:grpSp>
    </p:spTree>
    <p:extLst>
      <p:ext uri="{BB962C8B-B14F-4D97-AF65-F5344CB8AC3E}">
        <p14:creationId xmlns:p14="http://schemas.microsoft.com/office/powerpoint/2010/main" val="287123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2/26/Hal_Varia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 r="11020"/>
          <a:stretch/>
        </p:blipFill>
        <p:spPr bwMode="auto">
          <a:xfrm>
            <a:off x="0" y="2169"/>
            <a:ext cx="9144000" cy="6855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44624"/>
            <a:ext cx="4104456" cy="2308324"/>
          </a:xfrm>
          <a:prstGeom prst="rect">
            <a:avLst/>
          </a:prstGeom>
          <a:noFill/>
        </p:spPr>
        <p:txBody>
          <a:bodyPr wrap="square" rtlCol="0">
            <a:spAutoFit/>
          </a:bodyPr>
          <a:lstStyle/>
          <a:p>
            <a:r>
              <a:rPr lang="en-AU" sz="3600" i="1" dirty="0" smtClean="0"/>
              <a:t>“The sexiest job for the next ten years will be </a:t>
            </a:r>
            <a:r>
              <a:rPr lang="en-AU" sz="3600" b="1" i="1" dirty="0" smtClean="0"/>
              <a:t>statistician</a:t>
            </a:r>
            <a:r>
              <a:rPr lang="en-AU" sz="3600" i="1" dirty="0" smtClean="0"/>
              <a:t>…”</a:t>
            </a:r>
          </a:p>
          <a:p>
            <a:r>
              <a:rPr lang="en-AU" dirty="0" smtClean="0"/>
              <a:t>Hal Varian</a:t>
            </a:r>
          </a:p>
          <a:p>
            <a:r>
              <a:rPr lang="en-AU" dirty="0" smtClean="0"/>
              <a:t>Chief Economist, Google</a:t>
            </a:r>
            <a:endParaRPr lang="en-AU" dirty="0"/>
          </a:p>
        </p:txBody>
      </p:sp>
      <p:sp>
        <p:nvSpPr>
          <p:cNvPr id="7" name="TextBox 6"/>
          <p:cNvSpPr txBox="1"/>
          <p:nvPr/>
        </p:nvSpPr>
        <p:spPr>
          <a:xfrm>
            <a:off x="179512" y="2852936"/>
            <a:ext cx="3960440" cy="3970318"/>
          </a:xfrm>
          <a:prstGeom prst="rect">
            <a:avLst/>
          </a:prstGeom>
          <a:noFill/>
        </p:spPr>
        <p:txBody>
          <a:bodyPr wrap="square" rtlCol="0">
            <a:spAutoFit/>
          </a:bodyPr>
          <a:lstStyle/>
          <a:p>
            <a:r>
              <a:rPr lang="en-AU" sz="3600" i="1" dirty="0" smtClean="0"/>
              <a:t>“…but statisticians are just a part of it…You also want to be able to </a:t>
            </a:r>
            <a:r>
              <a:rPr lang="en-AU" sz="3600" b="1" i="1" dirty="0" smtClean="0"/>
              <a:t>visualize</a:t>
            </a:r>
            <a:r>
              <a:rPr lang="en-AU" sz="3600" i="1" dirty="0" smtClean="0"/>
              <a:t> data, </a:t>
            </a:r>
            <a:r>
              <a:rPr lang="en-AU" sz="3600" b="1" i="1" dirty="0" smtClean="0"/>
              <a:t>communicate</a:t>
            </a:r>
            <a:r>
              <a:rPr lang="en-AU" sz="3600" i="1" dirty="0" smtClean="0"/>
              <a:t> it and </a:t>
            </a:r>
            <a:r>
              <a:rPr lang="en-AU" sz="3600" b="1" i="1" dirty="0" smtClean="0"/>
              <a:t>utilize</a:t>
            </a:r>
            <a:r>
              <a:rPr lang="en-AU" sz="3600" i="1" dirty="0" smtClean="0"/>
              <a:t> it effectively ”</a:t>
            </a:r>
          </a:p>
        </p:txBody>
      </p:sp>
    </p:spTree>
    <p:extLst>
      <p:ext uri="{BB962C8B-B14F-4D97-AF65-F5344CB8AC3E}">
        <p14:creationId xmlns:p14="http://schemas.microsoft.com/office/powerpoint/2010/main" val="265366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myroadahead.org/themes/default/images/bg-page-cont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8" y="0"/>
            <a:ext cx="9156818" cy="6845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AU" dirty="0" smtClean="0"/>
              <a:t>Setting the agenda – Your Big Data Strategy</a:t>
            </a:r>
            <a:endParaRPr lang="en-AU" dirty="0"/>
          </a:p>
        </p:txBody>
      </p:sp>
      <p:sp>
        <p:nvSpPr>
          <p:cNvPr id="3" name="Content Placeholder 2"/>
          <p:cNvSpPr>
            <a:spLocks noGrp="1"/>
          </p:cNvSpPr>
          <p:nvPr>
            <p:ph idx="1"/>
          </p:nvPr>
        </p:nvSpPr>
        <p:spPr>
          <a:xfrm>
            <a:off x="2699792" y="3613086"/>
            <a:ext cx="6408712" cy="2696234"/>
          </a:xfrm>
        </p:spPr>
        <p:txBody>
          <a:bodyPr>
            <a:normAutofit/>
          </a:bodyPr>
          <a:lstStyle/>
          <a:p>
            <a:pPr marL="514350" indent="-514350">
              <a:buFont typeface="+mj-lt"/>
              <a:buAutoNum type="arabicPeriod"/>
            </a:pPr>
            <a:r>
              <a:rPr lang="en-AU" dirty="0" smtClean="0">
                <a:solidFill>
                  <a:schemeClr val="bg1"/>
                </a:solidFill>
              </a:rPr>
              <a:t>Forget about Big Data</a:t>
            </a:r>
          </a:p>
          <a:p>
            <a:pPr marL="514350" indent="-514350">
              <a:buFont typeface="+mj-lt"/>
              <a:buAutoNum type="arabicPeriod"/>
            </a:pPr>
            <a:r>
              <a:rPr lang="en-AU" dirty="0" smtClean="0">
                <a:solidFill>
                  <a:schemeClr val="bg1"/>
                </a:solidFill>
              </a:rPr>
              <a:t>What data do you have access to?</a:t>
            </a:r>
          </a:p>
          <a:p>
            <a:pPr marL="514350" indent="-514350">
              <a:buFont typeface="+mj-lt"/>
              <a:buAutoNum type="arabicPeriod"/>
            </a:pPr>
            <a:r>
              <a:rPr lang="en-AU" dirty="0" smtClean="0">
                <a:solidFill>
                  <a:schemeClr val="bg1"/>
                </a:solidFill>
              </a:rPr>
              <a:t>Who could your partners be?</a:t>
            </a:r>
          </a:p>
          <a:p>
            <a:pPr marL="514350" indent="-514350">
              <a:buFont typeface="+mj-lt"/>
              <a:buAutoNum type="arabicPeriod"/>
            </a:pPr>
            <a:r>
              <a:rPr lang="en-AU" dirty="0" smtClean="0">
                <a:solidFill>
                  <a:schemeClr val="bg1"/>
                </a:solidFill>
              </a:rPr>
              <a:t>What is the case for investment?</a:t>
            </a:r>
            <a:endParaRPr lang="en-AU" dirty="0">
              <a:solidFill>
                <a:schemeClr val="bg1"/>
              </a:solidFill>
            </a:endParaRPr>
          </a:p>
        </p:txBody>
      </p:sp>
      <p:sp>
        <p:nvSpPr>
          <p:cNvPr id="5" name="TextBox 4"/>
          <p:cNvSpPr txBox="1"/>
          <p:nvPr/>
        </p:nvSpPr>
        <p:spPr>
          <a:xfrm>
            <a:off x="467544" y="1484784"/>
            <a:ext cx="4320480" cy="2123658"/>
          </a:xfrm>
          <a:prstGeom prst="rect">
            <a:avLst/>
          </a:prstGeom>
          <a:solidFill>
            <a:schemeClr val="bg1"/>
          </a:solidFill>
        </p:spPr>
        <p:txBody>
          <a:bodyPr wrap="square" rtlCol="0">
            <a:spAutoFit/>
          </a:bodyPr>
          <a:lstStyle/>
          <a:p>
            <a:pPr algn="ctr"/>
            <a:r>
              <a:rPr lang="en-AU" sz="2400" b="1" i="1" dirty="0" smtClean="0"/>
              <a:t>“Companies </a:t>
            </a:r>
            <a:r>
              <a:rPr lang="en-AU" sz="2400" b="1" i="1" dirty="0"/>
              <a:t>that </a:t>
            </a:r>
            <a:r>
              <a:rPr lang="en-AU" sz="2400" b="1" i="1" dirty="0" err="1" smtClean="0"/>
              <a:t>distill</a:t>
            </a:r>
            <a:r>
              <a:rPr lang="en-AU" sz="2400" b="1" i="1" dirty="0" smtClean="0"/>
              <a:t> </a:t>
            </a:r>
            <a:r>
              <a:rPr lang="en-AU" sz="2400" b="1" i="1" dirty="0"/>
              <a:t>and translate data into actionable insights are those who will lead</a:t>
            </a:r>
            <a:r>
              <a:rPr lang="en-AU" sz="2400" b="1" i="1" dirty="0" smtClean="0"/>
              <a:t>.”</a:t>
            </a:r>
            <a:endParaRPr lang="en-AU" sz="2400" b="1" i="1" dirty="0"/>
          </a:p>
          <a:p>
            <a:pPr algn="r"/>
            <a:r>
              <a:rPr lang="en-AU" dirty="0" smtClean="0"/>
              <a:t>Mark Toon</a:t>
            </a:r>
          </a:p>
          <a:p>
            <a:pPr algn="r"/>
            <a:r>
              <a:rPr lang="en-AU" dirty="0" smtClean="0"/>
              <a:t>KPMG</a:t>
            </a:r>
            <a:endParaRPr lang="en-AU" dirty="0"/>
          </a:p>
        </p:txBody>
      </p:sp>
      <p:sp>
        <p:nvSpPr>
          <p:cNvPr id="6" name="TextBox 5"/>
          <p:cNvSpPr txBox="1"/>
          <p:nvPr/>
        </p:nvSpPr>
        <p:spPr>
          <a:xfrm>
            <a:off x="5292080" y="1484784"/>
            <a:ext cx="3456384" cy="2123658"/>
          </a:xfrm>
          <a:prstGeom prst="rect">
            <a:avLst/>
          </a:prstGeom>
          <a:solidFill>
            <a:schemeClr val="bg1"/>
          </a:solidFill>
        </p:spPr>
        <p:txBody>
          <a:bodyPr wrap="square" rtlCol="0">
            <a:spAutoFit/>
          </a:bodyPr>
          <a:lstStyle/>
          <a:p>
            <a:pPr algn="ctr"/>
            <a:r>
              <a:rPr lang="en-AU" sz="2400" b="1" i="1" dirty="0" smtClean="0"/>
              <a:t>“Not all data that is valuable is internal and proprietary.”</a:t>
            </a:r>
          </a:p>
          <a:p>
            <a:pPr algn="ctr"/>
            <a:endParaRPr lang="en-AU" sz="2400" b="1" i="1" dirty="0" smtClean="0"/>
          </a:p>
          <a:p>
            <a:pPr algn="r"/>
            <a:r>
              <a:rPr lang="en-AU" dirty="0" smtClean="0"/>
              <a:t>McKinsey Quarterly</a:t>
            </a:r>
          </a:p>
          <a:p>
            <a:pPr algn="r"/>
            <a:r>
              <a:rPr lang="en-AU" dirty="0" smtClean="0"/>
              <a:t>January 2014</a:t>
            </a:r>
            <a:endParaRPr lang="en-AU" dirty="0"/>
          </a:p>
        </p:txBody>
      </p:sp>
    </p:spTree>
    <p:extLst>
      <p:ext uri="{BB962C8B-B14F-4D97-AF65-F5344CB8AC3E}">
        <p14:creationId xmlns:p14="http://schemas.microsoft.com/office/powerpoint/2010/main" val="67086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4" name="Rectangle 3"/>
          <p:cNvSpPr/>
          <p:nvPr/>
        </p:nvSpPr>
        <p:spPr>
          <a:xfrm>
            <a:off x="0" y="5085184"/>
            <a:ext cx="9144000" cy="177281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2348880"/>
            <a:ext cx="9144000" cy="2736304"/>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1340768"/>
            <a:ext cx="9144000" cy="100811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What have you asked me?</a:t>
            </a:r>
            <a:endParaRPr lang="en-AU" dirty="0"/>
          </a:p>
        </p:txBody>
      </p:sp>
      <p:sp>
        <p:nvSpPr>
          <p:cNvPr id="3" name="Content Placeholder 2"/>
          <p:cNvSpPr>
            <a:spLocks noGrp="1"/>
          </p:cNvSpPr>
          <p:nvPr>
            <p:ph idx="1"/>
          </p:nvPr>
        </p:nvSpPr>
        <p:spPr/>
        <p:txBody>
          <a:bodyPr>
            <a:normAutofit lnSpcReduction="10000"/>
          </a:bodyPr>
          <a:lstStyle/>
          <a:p>
            <a:r>
              <a:rPr lang="en-AU" sz="2800" dirty="0" smtClean="0"/>
              <a:t>What is data and is it as important as everyone says?</a:t>
            </a:r>
          </a:p>
          <a:p>
            <a:endParaRPr lang="en-AU" sz="2800" dirty="0" smtClean="0"/>
          </a:p>
          <a:p>
            <a:r>
              <a:rPr lang="en-AU" sz="2800" dirty="0" smtClean="0"/>
              <a:t>How will data impact your agency relationships?</a:t>
            </a:r>
          </a:p>
          <a:p>
            <a:r>
              <a:rPr lang="en-AU" sz="2800" dirty="0" smtClean="0"/>
              <a:t>How do I see the evolution of consumer insights as data analysis becomes more predominant?</a:t>
            </a:r>
          </a:p>
          <a:p>
            <a:r>
              <a:rPr lang="en-AU" sz="2800" dirty="0" smtClean="0"/>
              <a:t>How will this impact communications and channel planning?</a:t>
            </a:r>
          </a:p>
          <a:p>
            <a:endParaRPr lang="en-AU" sz="2800" dirty="0" smtClean="0"/>
          </a:p>
          <a:p>
            <a:r>
              <a:rPr lang="en-AU" sz="2800" dirty="0" smtClean="0"/>
              <a:t>How will media companies need to adapt to take advantage of the new data driven world?</a:t>
            </a:r>
          </a:p>
          <a:p>
            <a:endParaRPr lang="en-AU" sz="2800" dirty="0"/>
          </a:p>
        </p:txBody>
      </p:sp>
    </p:spTree>
    <p:extLst>
      <p:ext uri="{BB962C8B-B14F-4D97-AF65-F5344CB8AC3E}">
        <p14:creationId xmlns:p14="http://schemas.microsoft.com/office/powerpoint/2010/main" val="3673469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elawthatworks.net/wp-content/uploads/2011/03/Lets-Talk-About-God-001.jpg"/>
          <p:cNvPicPr>
            <a:picLocks noChangeAspect="1" noChangeArrowheads="1"/>
          </p:cNvPicPr>
          <p:nvPr/>
        </p:nvPicPr>
        <p:blipFill rotWithShape="1">
          <a:blip r:embed="rId2">
            <a:extLst>
              <a:ext uri="{28A0092B-C50C-407E-A947-70E740481C1C}">
                <a14:useLocalDpi xmlns:a14="http://schemas.microsoft.com/office/drawing/2010/main" val="0"/>
              </a:ext>
            </a:extLst>
          </a:blip>
          <a:srcRect r="3286"/>
          <a:stretch/>
        </p:blipFill>
        <p:spPr bwMode="auto">
          <a:xfrm>
            <a:off x="0" y="4156"/>
            <a:ext cx="9173753" cy="68538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AU" dirty="0" smtClean="0"/>
              <a:t>A final thought from W Edwards </a:t>
            </a:r>
            <a:r>
              <a:rPr lang="en-AU" dirty="0" err="1" smtClean="0"/>
              <a:t>Dening</a:t>
            </a:r>
            <a:endParaRPr lang="en-AU" dirty="0"/>
          </a:p>
        </p:txBody>
      </p:sp>
      <p:sp>
        <p:nvSpPr>
          <p:cNvPr id="4" name="TextBox 3"/>
          <p:cNvSpPr txBox="1"/>
          <p:nvPr/>
        </p:nvSpPr>
        <p:spPr>
          <a:xfrm>
            <a:off x="251520" y="2638653"/>
            <a:ext cx="3672408" cy="646331"/>
          </a:xfrm>
          <a:prstGeom prst="rect">
            <a:avLst/>
          </a:prstGeom>
          <a:noFill/>
        </p:spPr>
        <p:txBody>
          <a:bodyPr wrap="square" rtlCol="0">
            <a:spAutoFit/>
          </a:bodyPr>
          <a:lstStyle/>
          <a:p>
            <a:r>
              <a:rPr lang="en-AU" sz="3600" b="1" i="1" dirty="0" smtClean="0"/>
              <a:t>“In God we trust…</a:t>
            </a:r>
            <a:endParaRPr lang="en-AU" sz="3600" b="1" i="1" dirty="0"/>
          </a:p>
        </p:txBody>
      </p:sp>
      <p:sp>
        <p:nvSpPr>
          <p:cNvPr id="6" name="TextBox 5"/>
          <p:cNvSpPr txBox="1"/>
          <p:nvPr/>
        </p:nvSpPr>
        <p:spPr>
          <a:xfrm>
            <a:off x="6228184" y="4725144"/>
            <a:ext cx="3240360" cy="1754326"/>
          </a:xfrm>
          <a:prstGeom prst="rect">
            <a:avLst/>
          </a:prstGeom>
          <a:noFill/>
        </p:spPr>
        <p:txBody>
          <a:bodyPr wrap="square" rtlCol="0">
            <a:spAutoFit/>
          </a:bodyPr>
          <a:lstStyle/>
          <a:p>
            <a:r>
              <a:rPr lang="en-AU" sz="3600" b="1" i="1" dirty="0" smtClean="0"/>
              <a:t>…All others must bring data.”</a:t>
            </a:r>
            <a:endParaRPr lang="en-AU" sz="3600" b="1" i="1" dirty="0"/>
          </a:p>
        </p:txBody>
      </p:sp>
    </p:spTree>
    <p:extLst>
      <p:ext uri="{BB962C8B-B14F-4D97-AF65-F5344CB8AC3E}">
        <p14:creationId xmlns:p14="http://schemas.microsoft.com/office/powerpoint/2010/main" val="32560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2" name="Title 1"/>
          <p:cNvSpPr>
            <a:spLocks noGrp="1"/>
          </p:cNvSpPr>
          <p:nvPr>
            <p:ph type="title"/>
          </p:nvPr>
        </p:nvSpPr>
        <p:spPr/>
        <p:txBody>
          <a:bodyPr/>
          <a:lstStyle/>
          <a:p>
            <a:r>
              <a:rPr lang="en-AU" dirty="0" smtClean="0"/>
              <a:t>Interested to read more?</a:t>
            </a:r>
            <a:endParaRPr lang="en-AU" dirty="0"/>
          </a:p>
        </p:txBody>
      </p:sp>
      <p:sp>
        <p:nvSpPr>
          <p:cNvPr id="3" name="Content Placeholder 2"/>
          <p:cNvSpPr>
            <a:spLocks noGrp="1"/>
          </p:cNvSpPr>
          <p:nvPr>
            <p:ph idx="1"/>
          </p:nvPr>
        </p:nvSpPr>
        <p:spPr/>
        <p:txBody>
          <a:bodyPr>
            <a:normAutofit/>
          </a:bodyPr>
          <a:lstStyle/>
          <a:p>
            <a:endParaRPr lang="en-AU" dirty="0" smtClean="0"/>
          </a:p>
          <a:p>
            <a:endParaRPr lang="en-AU" dirty="0" smtClean="0"/>
          </a:p>
          <a:p>
            <a:endParaRPr lang="en-AU" dirty="0" smtClean="0"/>
          </a:p>
          <a:p>
            <a:endParaRPr lang="en-AU" dirty="0" smtClean="0"/>
          </a:p>
          <a:p>
            <a:pPr marL="0" indent="0">
              <a:buNone/>
            </a:pPr>
            <a:endParaRPr lang="en-AU" dirty="0" smtClean="0"/>
          </a:p>
          <a:p>
            <a:pPr marL="0" indent="0" algn="r">
              <a:buNone/>
            </a:pPr>
            <a:r>
              <a:rPr lang="en-AU" sz="2000" dirty="0" smtClean="0"/>
              <a:t>+61 423 797 523</a:t>
            </a:r>
          </a:p>
          <a:p>
            <a:pPr marL="0" indent="0" algn="r">
              <a:buNone/>
            </a:pPr>
            <a:r>
              <a:rPr lang="en-AU" sz="2000" dirty="0" smtClean="0"/>
              <a:t>@chriswalton123</a:t>
            </a:r>
          </a:p>
          <a:p>
            <a:pPr marL="0" indent="0" algn="r">
              <a:buNone/>
            </a:pPr>
            <a:r>
              <a:rPr lang="en-AU" sz="2000" dirty="0" smtClean="0">
                <a:hlinkClick r:id="rId4"/>
              </a:rPr>
              <a:t>cdwalton@bigpond.net.au</a:t>
            </a:r>
            <a:endParaRPr lang="en-AU" sz="2000" dirty="0" smtClean="0"/>
          </a:p>
          <a:p>
            <a:pPr marL="0" indent="0" algn="r">
              <a:buNone/>
            </a:pPr>
            <a:r>
              <a:rPr lang="en-AU" sz="2000" dirty="0" smtClean="0">
                <a:hlinkClick r:id="rId5" tooltip="View public profile"/>
              </a:rPr>
              <a:t>au.linkedin.com/in/chriswalton1/</a:t>
            </a:r>
            <a:endParaRPr lang="en-AU" sz="2000" dirty="0" smtClean="0"/>
          </a:p>
          <a:p>
            <a:pPr marL="0" indent="0" algn="r">
              <a:buNone/>
            </a:pPr>
            <a:endParaRPr lang="en-AU" sz="2000" dirty="0" smtClean="0"/>
          </a:p>
          <a:p>
            <a:pPr marL="0" indent="0">
              <a:buNone/>
            </a:pPr>
            <a:endParaRPr lang="en-AU" sz="2000" dirty="0"/>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04" t="19444" r="65977" b="10913"/>
          <a:stretch/>
        </p:blipFill>
        <p:spPr bwMode="auto">
          <a:xfrm>
            <a:off x="899592" y="1571438"/>
            <a:ext cx="3784863" cy="4920322"/>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4660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2/26/Hal_Varia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 r="11020"/>
          <a:stretch/>
        </p:blipFill>
        <p:spPr bwMode="auto">
          <a:xfrm>
            <a:off x="0" y="2169"/>
            <a:ext cx="9144000" cy="6855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44624"/>
            <a:ext cx="4104456" cy="2585323"/>
          </a:xfrm>
          <a:prstGeom prst="rect">
            <a:avLst/>
          </a:prstGeom>
          <a:noFill/>
        </p:spPr>
        <p:txBody>
          <a:bodyPr wrap="square" rtlCol="0">
            <a:spAutoFit/>
          </a:bodyPr>
          <a:lstStyle/>
          <a:p>
            <a:r>
              <a:rPr lang="en-AU" sz="3600" i="1" dirty="0" smtClean="0"/>
              <a:t>“The sexiest job for the next ten years will be </a:t>
            </a:r>
            <a:r>
              <a:rPr lang="en-AU" sz="3600" b="1" i="1" dirty="0" smtClean="0"/>
              <a:t>statistician</a:t>
            </a:r>
            <a:r>
              <a:rPr lang="en-AU" sz="3600" i="1" dirty="0" smtClean="0"/>
              <a:t>…”</a:t>
            </a:r>
          </a:p>
          <a:p>
            <a:r>
              <a:rPr lang="en-AU" dirty="0" smtClean="0"/>
              <a:t>Hal Varian</a:t>
            </a:r>
          </a:p>
          <a:p>
            <a:r>
              <a:rPr lang="en-AU" dirty="0" smtClean="0"/>
              <a:t>Chief Economist, Google</a:t>
            </a:r>
          </a:p>
          <a:p>
            <a:r>
              <a:rPr lang="en-AU" dirty="0" smtClean="0"/>
              <a:t>Speaking in 2009</a:t>
            </a:r>
            <a:endParaRPr lang="en-AU" dirty="0"/>
          </a:p>
        </p:txBody>
      </p:sp>
    </p:spTree>
    <p:extLst>
      <p:ext uri="{BB962C8B-B14F-4D97-AF65-F5344CB8AC3E}">
        <p14:creationId xmlns:p14="http://schemas.microsoft.com/office/powerpoint/2010/main" val="28408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7" name="Rectangle 6"/>
          <p:cNvSpPr/>
          <p:nvPr/>
        </p:nvSpPr>
        <p:spPr>
          <a:xfrm>
            <a:off x="0" y="5085184"/>
            <a:ext cx="9144000" cy="177281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2348880"/>
            <a:ext cx="9144000" cy="2736304"/>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0" y="1340768"/>
            <a:ext cx="9144000" cy="100811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What have you asked me?</a:t>
            </a:r>
            <a:endParaRPr lang="en-AU" dirty="0"/>
          </a:p>
        </p:txBody>
      </p:sp>
      <p:sp>
        <p:nvSpPr>
          <p:cNvPr id="3" name="Content Placeholder 2"/>
          <p:cNvSpPr>
            <a:spLocks noGrp="1"/>
          </p:cNvSpPr>
          <p:nvPr>
            <p:ph idx="1"/>
          </p:nvPr>
        </p:nvSpPr>
        <p:spPr/>
        <p:txBody>
          <a:bodyPr>
            <a:normAutofit lnSpcReduction="10000"/>
          </a:bodyPr>
          <a:lstStyle/>
          <a:p>
            <a:r>
              <a:rPr lang="en-AU" sz="2800" dirty="0" smtClean="0"/>
              <a:t>What is data and is it as important as everyone says?</a:t>
            </a:r>
          </a:p>
          <a:p>
            <a:endParaRPr lang="en-AU" sz="2800" dirty="0" smtClean="0"/>
          </a:p>
          <a:p>
            <a:r>
              <a:rPr lang="en-AU" sz="2800" dirty="0" smtClean="0"/>
              <a:t>How will data impact your agency relationships?</a:t>
            </a:r>
          </a:p>
          <a:p>
            <a:r>
              <a:rPr lang="en-AU" sz="2800" dirty="0" smtClean="0"/>
              <a:t>How do I see the evolution of consumer insights as data analysis becomes more predominant?</a:t>
            </a:r>
          </a:p>
          <a:p>
            <a:r>
              <a:rPr lang="en-AU" sz="2800" dirty="0" smtClean="0"/>
              <a:t>How will this impact communications and channel planning?</a:t>
            </a:r>
          </a:p>
          <a:p>
            <a:endParaRPr lang="en-AU" sz="2800" dirty="0" smtClean="0"/>
          </a:p>
          <a:p>
            <a:r>
              <a:rPr lang="en-AU" sz="2800" dirty="0" smtClean="0"/>
              <a:t>How will media companies need to adapt to take advantage of the new data driven world?</a:t>
            </a:r>
          </a:p>
          <a:p>
            <a:endParaRPr lang="en-AU" sz="2800" dirty="0"/>
          </a:p>
        </p:txBody>
      </p:sp>
    </p:spTree>
    <p:extLst>
      <p:ext uri="{BB962C8B-B14F-4D97-AF65-F5344CB8AC3E}">
        <p14:creationId xmlns:p14="http://schemas.microsoft.com/office/powerpoint/2010/main" val="39467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4" name="Rectangle 3"/>
          <p:cNvSpPr/>
          <p:nvPr/>
        </p:nvSpPr>
        <p:spPr>
          <a:xfrm>
            <a:off x="0" y="5085184"/>
            <a:ext cx="9144000" cy="1772816"/>
          </a:xfrm>
          <a:prstGeom prst="rect">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2348880"/>
            <a:ext cx="9144000" cy="2736304"/>
          </a:xfrm>
          <a:prstGeom prst="rect">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1340768"/>
            <a:ext cx="9144000" cy="100811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What have you asked me?</a:t>
            </a:r>
            <a:endParaRPr lang="en-AU" dirty="0"/>
          </a:p>
        </p:txBody>
      </p:sp>
      <p:sp>
        <p:nvSpPr>
          <p:cNvPr id="3" name="Content Placeholder 2"/>
          <p:cNvSpPr>
            <a:spLocks noGrp="1"/>
          </p:cNvSpPr>
          <p:nvPr>
            <p:ph idx="1"/>
          </p:nvPr>
        </p:nvSpPr>
        <p:spPr/>
        <p:txBody>
          <a:bodyPr>
            <a:normAutofit lnSpcReduction="10000"/>
          </a:bodyPr>
          <a:lstStyle/>
          <a:p>
            <a:r>
              <a:rPr lang="en-AU" sz="2800" dirty="0" smtClean="0"/>
              <a:t>What is data and is it as important as everyone says?</a:t>
            </a:r>
          </a:p>
          <a:p>
            <a:endParaRPr lang="en-AU" sz="2800" dirty="0" smtClean="0">
              <a:solidFill>
                <a:schemeClr val="bg1">
                  <a:lumMod val="85000"/>
                </a:schemeClr>
              </a:solidFill>
            </a:endParaRPr>
          </a:p>
          <a:p>
            <a:r>
              <a:rPr lang="en-AU" sz="2800" dirty="0" smtClean="0">
                <a:solidFill>
                  <a:schemeClr val="accent1">
                    <a:lumMod val="75000"/>
                  </a:schemeClr>
                </a:solidFill>
              </a:rPr>
              <a:t>How will data impact your agency relationships?</a:t>
            </a:r>
          </a:p>
          <a:p>
            <a:r>
              <a:rPr lang="en-AU" sz="2800" dirty="0" smtClean="0">
                <a:solidFill>
                  <a:schemeClr val="accent1">
                    <a:lumMod val="75000"/>
                  </a:schemeClr>
                </a:solidFill>
              </a:rPr>
              <a:t>How do I see the evolution of consumer insights as data analysis becomes more predominant?</a:t>
            </a:r>
          </a:p>
          <a:p>
            <a:r>
              <a:rPr lang="en-AU" sz="2800" dirty="0" smtClean="0">
                <a:solidFill>
                  <a:schemeClr val="accent1">
                    <a:lumMod val="75000"/>
                  </a:schemeClr>
                </a:solidFill>
              </a:rPr>
              <a:t>How will this impact communications and channel planning?</a:t>
            </a:r>
          </a:p>
          <a:p>
            <a:endParaRPr lang="en-AU" sz="2800" dirty="0" smtClean="0">
              <a:solidFill>
                <a:schemeClr val="accent1">
                  <a:lumMod val="75000"/>
                </a:schemeClr>
              </a:solidFill>
            </a:endParaRPr>
          </a:p>
          <a:p>
            <a:r>
              <a:rPr lang="en-AU" sz="2800" dirty="0" smtClean="0">
                <a:solidFill>
                  <a:schemeClr val="accent1">
                    <a:lumMod val="75000"/>
                  </a:schemeClr>
                </a:solidFill>
              </a:rPr>
              <a:t>How will media companies need to adapt to take advantage of the new data driven world?</a:t>
            </a:r>
          </a:p>
          <a:p>
            <a:endParaRPr lang="en-AU" sz="2800" dirty="0">
              <a:solidFill>
                <a:schemeClr val="bg1">
                  <a:lumMod val="85000"/>
                </a:schemeClr>
              </a:solidFill>
            </a:endParaRPr>
          </a:p>
        </p:txBody>
      </p:sp>
    </p:spTree>
    <p:extLst>
      <p:ext uri="{BB962C8B-B14F-4D97-AF65-F5344CB8AC3E}">
        <p14:creationId xmlns:p14="http://schemas.microsoft.com/office/powerpoint/2010/main" val="520277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2" name="Title 1"/>
          <p:cNvSpPr>
            <a:spLocks noGrp="1"/>
          </p:cNvSpPr>
          <p:nvPr>
            <p:ph type="title"/>
          </p:nvPr>
        </p:nvSpPr>
        <p:spPr/>
        <p:txBody>
          <a:bodyPr/>
          <a:lstStyle/>
          <a:p>
            <a:r>
              <a:rPr lang="en-AU" dirty="0" smtClean="0"/>
              <a:t>Big Data</a:t>
            </a:r>
            <a:endParaRPr lang="en-AU" dirty="0"/>
          </a:p>
        </p:txBody>
      </p:sp>
      <p:pic>
        <p:nvPicPr>
          <p:cNvPr id="1026" name="Picture 2" descr="The Official Dilbert Website featuring Scott Adams Dilbert strips, animations and m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88840"/>
            <a:ext cx="7734960" cy="346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11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2" name="Title 1"/>
          <p:cNvSpPr>
            <a:spLocks noGrp="1"/>
          </p:cNvSpPr>
          <p:nvPr>
            <p:ph type="title"/>
          </p:nvPr>
        </p:nvSpPr>
        <p:spPr/>
        <p:txBody>
          <a:bodyPr/>
          <a:lstStyle/>
          <a:p>
            <a:r>
              <a:rPr lang="en-AU" dirty="0" smtClean="0"/>
              <a:t>Big Data</a:t>
            </a:r>
            <a:endParaRPr lang="en-AU" dirty="0"/>
          </a:p>
        </p:txBody>
      </p:sp>
      <p:pic>
        <p:nvPicPr>
          <p:cNvPr id="4" name="Picture 3"/>
          <p:cNvPicPr/>
          <p:nvPr/>
        </p:nvPicPr>
        <p:blipFill rotWithShape="1">
          <a:blip r:embed="rId4">
            <a:extLst>
              <a:ext uri="{BEBA8EAE-BF5A-486C-A8C5-ECC9F3942E4B}">
                <a14:imgProps xmlns:a14="http://schemas.microsoft.com/office/drawing/2010/main">
                  <a14:imgLayer r:embed="rId5">
                    <a14:imgEffect>
                      <a14:sharpenSoften amount="2000"/>
                    </a14:imgEffect>
                  </a14:imgLayer>
                </a14:imgProps>
              </a:ext>
            </a:extLst>
          </a:blip>
          <a:srcRect l="23784" t="21830" r="24657" b="23700"/>
          <a:stretch/>
        </p:blipFill>
        <p:spPr bwMode="auto">
          <a:xfrm>
            <a:off x="35496" y="1340768"/>
            <a:ext cx="5976664" cy="460851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23528" y="6309320"/>
            <a:ext cx="6984776" cy="307777"/>
          </a:xfrm>
          <a:prstGeom prst="rect">
            <a:avLst/>
          </a:prstGeom>
          <a:noFill/>
        </p:spPr>
        <p:txBody>
          <a:bodyPr wrap="square" rtlCol="0">
            <a:spAutoFit/>
          </a:bodyPr>
          <a:lstStyle/>
          <a:p>
            <a:r>
              <a:rPr lang="en-US" sz="1400" dirty="0"/>
              <a:t>Source: ADMA “Best Practice Guideline: Big Data”, 2013</a:t>
            </a:r>
            <a:endParaRPr lang="en-AU" sz="1400" dirty="0"/>
          </a:p>
        </p:txBody>
      </p:sp>
      <p:grpSp>
        <p:nvGrpSpPr>
          <p:cNvPr id="8" name="Group 7"/>
          <p:cNvGrpSpPr/>
          <p:nvPr/>
        </p:nvGrpSpPr>
        <p:grpSpPr>
          <a:xfrm>
            <a:off x="6012160" y="980728"/>
            <a:ext cx="3024336" cy="5616624"/>
            <a:chOff x="6012160" y="1729395"/>
            <a:chExt cx="3024336" cy="4886673"/>
          </a:xfrm>
        </p:grpSpPr>
        <p:sp>
          <p:nvSpPr>
            <p:cNvPr id="5" name="Oval Callout 4"/>
            <p:cNvSpPr/>
            <p:nvPr/>
          </p:nvSpPr>
          <p:spPr>
            <a:xfrm>
              <a:off x="6012160" y="1729395"/>
              <a:ext cx="3024336" cy="4886673"/>
            </a:xfrm>
            <a:prstGeom prst="wedgeEllipseCallout">
              <a:avLst>
                <a:gd name="adj1" fmla="val -66033"/>
                <a:gd name="adj2" fmla="val 1343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6228184" y="1792045"/>
              <a:ext cx="2664296" cy="4204101"/>
            </a:xfrm>
            <a:prstGeom prst="rect">
              <a:avLst/>
            </a:prstGeom>
            <a:noFill/>
          </p:spPr>
          <p:txBody>
            <a:bodyPr wrap="square" rtlCol="0">
              <a:spAutoFit/>
            </a:bodyPr>
            <a:lstStyle/>
            <a:p>
              <a:pPr algn="ctr"/>
              <a:r>
                <a:rPr lang="en-AU" sz="2800" b="1" i="1" dirty="0" smtClean="0">
                  <a:solidFill>
                    <a:schemeClr val="bg1"/>
                  </a:solidFill>
                </a:rPr>
                <a:t>“The</a:t>
              </a:r>
              <a:br>
                <a:rPr lang="en-AU" sz="2800" b="1" i="1" dirty="0" smtClean="0">
                  <a:solidFill>
                    <a:schemeClr val="bg1"/>
                  </a:solidFill>
                </a:rPr>
              </a:br>
              <a:r>
                <a:rPr lang="en-AU" sz="2800" b="1" i="1" dirty="0" smtClean="0">
                  <a:solidFill>
                    <a:schemeClr val="bg1"/>
                  </a:solidFill>
                </a:rPr>
                <a:t>collection, analysis and generation of insights from a wide variety of data sources in order to be able to improve business performance”</a:t>
              </a:r>
              <a:endParaRPr lang="en-AU" sz="2800" b="1" i="1" dirty="0">
                <a:solidFill>
                  <a:schemeClr val="bg1"/>
                </a:solidFill>
              </a:endParaRPr>
            </a:p>
          </p:txBody>
        </p:sp>
      </p:grpSp>
    </p:spTree>
    <p:extLst>
      <p:ext uri="{BB962C8B-B14F-4D97-AF65-F5344CB8AC3E}">
        <p14:creationId xmlns:p14="http://schemas.microsoft.com/office/powerpoint/2010/main" val="1133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2" name="Title 1"/>
          <p:cNvSpPr>
            <a:spLocks noGrp="1"/>
          </p:cNvSpPr>
          <p:nvPr>
            <p:ph type="title"/>
          </p:nvPr>
        </p:nvSpPr>
        <p:spPr/>
        <p:txBody>
          <a:bodyPr/>
          <a:lstStyle/>
          <a:p>
            <a:r>
              <a:rPr lang="en-AU" dirty="0" smtClean="0"/>
              <a:t>Big Data</a:t>
            </a:r>
            <a:endParaRPr lang="en-AU" dirty="0"/>
          </a:p>
        </p:txBody>
      </p:sp>
      <p:sp>
        <p:nvSpPr>
          <p:cNvPr id="3" name="TextBox 2"/>
          <p:cNvSpPr txBox="1"/>
          <p:nvPr/>
        </p:nvSpPr>
        <p:spPr>
          <a:xfrm>
            <a:off x="179512" y="6309320"/>
            <a:ext cx="8496944" cy="369332"/>
          </a:xfrm>
          <a:prstGeom prst="rect">
            <a:avLst/>
          </a:prstGeom>
          <a:noFill/>
        </p:spPr>
        <p:txBody>
          <a:bodyPr wrap="square" rtlCol="0">
            <a:spAutoFit/>
          </a:bodyPr>
          <a:lstStyle/>
          <a:p>
            <a:r>
              <a:rPr lang="en-AU" dirty="0" smtClean="0"/>
              <a:t>Source: WFA Survey, quoted in ‘Marketers admit Big Data Struggle’, WARC, 4/2/14</a:t>
            </a:r>
            <a:endParaRPr lang="en-AU" dirty="0"/>
          </a:p>
        </p:txBody>
      </p:sp>
      <p:grpSp>
        <p:nvGrpSpPr>
          <p:cNvPr id="8" name="Group 7"/>
          <p:cNvGrpSpPr/>
          <p:nvPr/>
        </p:nvGrpSpPr>
        <p:grpSpPr>
          <a:xfrm>
            <a:off x="323528" y="1980612"/>
            <a:ext cx="3744416" cy="3369974"/>
            <a:chOff x="35496" y="188640"/>
            <a:chExt cx="3744416" cy="3369974"/>
          </a:xfrm>
        </p:grpSpPr>
        <p:sp>
          <p:nvSpPr>
            <p:cNvPr id="4" name="Oval 3"/>
            <p:cNvSpPr/>
            <p:nvPr/>
          </p:nvSpPr>
          <p:spPr>
            <a:xfrm>
              <a:off x="154542" y="188640"/>
              <a:ext cx="3542794" cy="33699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35496" y="980728"/>
              <a:ext cx="3744416" cy="2246769"/>
            </a:xfrm>
            <a:prstGeom prst="rect">
              <a:avLst/>
            </a:prstGeom>
            <a:noFill/>
          </p:spPr>
          <p:txBody>
            <a:bodyPr wrap="square" rtlCol="0">
              <a:spAutoFit/>
            </a:bodyPr>
            <a:lstStyle/>
            <a:p>
              <a:pPr algn="ctr"/>
              <a:r>
                <a:rPr lang="en-AU" sz="2800" i="1" dirty="0" smtClean="0">
                  <a:solidFill>
                    <a:schemeClr val="bg1"/>
                  </a:solidFill>
                </a:rPr>
                <a:t>‘Vital’ for current and future decision making</a:t>
              </a:r>
            </a:p>
            <a:p>
              <a:pPr algn="ctr"/>
              <a:endParaRPr lang="en-AU" sz="1200" i="1" dirty="0">
                <a:solidFill>
                  <a:schemeClr val="bg1"/>
                </a:solidFill>
              </a:endParaRPr>
            </a:p>
            <a:p>
              <a:pPr algn="ctr"/>
              <a:r>
                <a:rPr lang="en-AU" sz="7200" b="1" dirty="0" smtClean="0">
                  <a:solidFill>
                    <a:schemeClr val="bg1"/>
                  </a:solidFill>
                </a:rPr>
                <a:t>88%</a:t>
              </a:r>
              <a:endParaRPr lang="en-AU" sz="7200" b="1" dirty="0">
                <a:solidFill>
                  <a:schemeClr val="bg1"/>
                </a:solidFill>
              </a:endParaRPr>
            </a:p>
          </p:txBody>
        </p:sp>
      </p:grpSp>
      <p:grpSp>
        <p:nvGrpSpPr>
          <p:cNvPr id="11" name="Group 10"/>
          <p:cNvGrpSpPr/>
          <p:nvPr/>
        </p:nvGrpSpPr>
        <p:grpSpPr>
          <a:xfrm>
            <a:off x="5220072" y="2003242"/>
            <a:ext cx="3744416" cy="3369974"/>
            <a:chOff x="5508104" y="211270"/>
            <a:chExt cx="3744416" cy="3369974"/>
          </a:xfrm>
        </p:grpSpPr>
        <p:sp>
          <p:nvSpPr>
            <p:cNvPr id="6" name="Oval 5"/>
            <p:cNvSpPr/>
            <p:nvPr/>
          </p:nvSpPr>
          <p:spPr>
            <a:xfrm>
              <a:off x="5601206" y="211270"/>
              <a:ext cx="3542794" cy="33699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5508104" y="894199"/>
              <a:ext cx="3744416" cy="2246769"/>
            </a:xfrm>
            <a:prstGeom prst="rect">
              <a:avLst/>
            </a:prstGeom>
            <a:noFill/>
          </p:spPr>
          <p:txBody>
            <a:bodyPr wrap="square" rtlCol="0">
              <a:spAutoFit/>
            </a:bodyPr>
            <a:lstStyle/>
            <a:p>
              <a:pPr algn="ctr"/>
              <a:r>
                <a:rPr lang="en-AU" sz="2800" i="1" dirty="0" smtClean="0">
                  <a:solidFill>
                    <a:schemeClr val="bg1"/>
                  </a:solidFill>
                </a:rPr>
                <a:t>‘Vital’ within three</a:t>
              </a:r>
            </a:p>
            <a:p>
              <a:pPr algn="ctr"/>
              <a:r>
                <a:rPr lang="en-AU" sz="2800" i="1" dirty="0" smtClean="0">
                  <a:solidFill>
                    <a:schemeClr val="bg1"/>
                  </a:solidFill>
                </a:rPr>
                <a:t>years</a:t>
              </a:r>
            </a:p>
            <a:p>
              <a:pPr algn="ctr"/>
              <a:endParaRPr lang="en-AU" sz="1200" i="1" dirty="0">
                <a:solidFill>
                  <a:schemeClr val="bg1"/>
                </a:solidFill>
              </a:endParaRPr>
            </a:p>
            <a:p>
              <a:pPr algn="ctr"/>
              <a:r>
                <a:rPr lang="en-AU" sz="7200" b="1" dirty="0" smtClean="0">
                  <a:solidFill>
                    <a:schemeClr val="bg1"/>
                  </a:solidFill>
                </a:rPr>
                <a:t>93%</a:t>
              </a:r>
              <a:endParaRPr lang="en-AU" sz="7200" b="1" dirty="0">
                <a:solidFill>
                  <a:schemeClr val="bg1"/>
                </a:solidFill>
              </a:endParaRPr>
            </a:p>
          </p:txBody>
        </p:sp>
      </p:grpSp>
    </p:spTree>
    <p:extLst>
      <p:ext uri="{BB962C8B-B14F-4D97-AF65-F5344CB8AC3E}">
        <p14:creationId xmlns:p14="http://schemas.microsoft.com/office/powerpoint/2010/main" val="398799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Documents and Settings\Chris\Local Settings\Temporary Internet Files\Content.IE5\ORKI6MG0\MP900442409[1].jpg"/>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500"/>
                    </a14:imgEffect>
                    <a14:imgEffect>
                      <a14:brightnessContrast bright="-30000" contrast="-53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8000"/>
          </a:xfrm>
          <a:prstGeom prst="rect">
            <a:avLst/>
          </a:prstGeom>
          <a:solidFill>
            <a:schemeClr val="accent1"/>
          </a:solidFill>
          <a:ln>
            <a:noFill/>
          </a:ln>
        </p:spPr>
      </p:pic>
      <p:sp>
        <p:nvSpPr>
          <p:cNvPr id="4" name="Rectangle 3"/>
          <p:cNvSpPr/>
          <p:nvPr/>
        </p:nvSpPr>
        <p:spPr>
          <a:xfrm>
            <a:off x="0" y="5085184"/>
            <a:ext cx="9144000" cy="1772816"/>
          </a:xfrm>
          <a:prstGeom prst="rect">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2348880"/>
            <a:ext cx="9144000" cy="27363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1340768"/>
            <a:ext cx="9144000" cy="1008112"/>
          </a:xfrm>
          <a:prstGeom prst="rect">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smtClean="0"/>
              <a:t>What have you asked me?</a:t>
            </a:r>
            <a:endParaRPr lang="en-AU" dirty="0"/>
          </a:p>
        </p:txBody>
      </p:sp>
      <p:sp>
        <p:nvSpPr>
          <p:cNvPr id="3" name="Content Placeholder 2"/>
          <p:cNvSpPr>
            <a:spLocks noGrp="1"/>
          </p:cNvSpPr>
          <p:nvPr>
            <p:ph idx="1"/>
          </p:nvPr>
        </p:nvSpPr>
        <p:spPr/>
        <p:txBody>
          <a:bodyPr>
            <a:normAutofit lnSpcReduction="10000"/>
          </a:bodyPr>
          <a:lstStyle/>
          <a:p>
            <a:r>
              <a:rPr lang="en-AU" sz="2800" dirty="0" smtClean="0">
                <a:solidFill>
                  <a:schemeClr val="accent1">
                    <a:lumMod val="75000"/>
                  </a:schemeClr>
                </a:solidFill>
              </a:rPr>
              <a:t>What is data and is it as important as everyone says?</a:t>
            </a:r>
          </a:p>
          <a:p>
            <a:endParaRPr lang="en-AU" sz="2800" dirty="0" smtClean="0"/>
          </a:p>
          <a:p>
            <a:r>
              <a:rPr lang="en-AU" sz="2800" dirty="0" smtClean="0">
                <a:solidFill>
                  <a:schemeClr val="bg1"/>
                </a:solidFill>
              </a:rPr>
              <a:t>How will data impact your agency relationships?</a:t>
            </a:r>
          </a:p>
          <a:p>
            <a:r>
              <a:rPr lang="en-AU" sz="2800" dirty="0" smtClean="0">
                <a:solidFill>
                  <a:schemeClr val="bg1"/>
                </a:solidFill>
              </a:rPr>
              <a:t>How do I see the evolution of consumer insights as data analysis becomes more predominant?</a:t>
            </a:r>
          </a:p>
          <a:p>
            <a:r>
              <a:rPr lang="en-AU" sz="2800" dirty="0" smtClean="0">
                <a:solidFill>
                  <a:schemeClr val="bg1"/>
                </a:solidFill>
              </a:rPr>
              <a:t>How will this impact communications and channel planning?</a:t>
            </a:r>
          </a:p>
          <a:p>
            <a:endParaRPr lang="en-AU" sz="2800" dirty="0" smtClean="0"/>
          </a:p>
          <a:p>
            <a:r>
              <a:rPr lang="en-AU" sz="2800" dirty="0" smtClean="0">
                <a:solidFill>
                  <a:schemeClr val="accent1">
                    <a:lumMod val="75000"/>
                  </a:schemeClr>
                </a:solidFill>
              </a:rPr>
              <a:t>How will media companies need to adapt to take advantage of the new data driven world?</a:t>
            </a:r>
          </a:p>
          <a:p>
            <a:endParaRPr lang="en-AU" sz="2800" dirty="0">
              <a:solidFill>
                <a:schemeClr val="bg1">
                  <a:lumMod val="85000"/>
                </a:schemeClr>
              </a:solidFill>
            </a:endParaRPr>
          </a:p>
        </p:txBody>
      </p:sp>
    </p:spTree>
    <p:extLst>
      <p:ext uri="{BB962C8B-B14F-4D97-AF65-F5344CB8AC3E}">
        <p14:creationId xmlns:p14="http://schemas.microsoft.com/office/powerpoint/2010/main" val="3603692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793</Words>
  <Application>Microsoft Office PowerPoint</Application>
  <PresentationFormat>On-screen Show (4:3)</PresentationFormat>
  <Paragraphs>134</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How data will impact your agency relationships</vt:lpstr>
      <vt:lpstr>SEX</vt:lpstr>
      <vt:lpstr>PowerPoint Presentation</vt:lpstr>
      <vt:lpstr>What have you asked me?</vt:lpstr>
      <vt:lpstr>What have you asked me?</vt:lpstr>
      <vt:lpstr>Big Data</vt:lpstr>
      <vt:lpstr>Big Data</vt:lpstr>
      <vt:lpstr>Big Data</vt:lpstr>
      <vt:lpstr>What have you asked me?</vt:lpstr>
      <vt:lpstr>1. Marketers will not need Media Agencies</vt:lpstr>
      <vt:lpstr>PowerPoint Presentation</vt:lpstr>
      <vt:lpstr>2. Trust &amp; transparency will be much more important</vt:lpstr>
      <vt:lpstr>3. Collaboration will improve</vt:lpstr>
      <vt:lpstr>PowerPoint Presentation</vt:lpstr>
      <vt:lpstr>“Personalization is key for the beauty omni-channel strategy…”</vt:lpstr>
      <vt:lpstr>Being a C &amp; T beats being a Big N</vt:lpstr>
      <vt:lpstr>5. Media agencies will employ different talent</vt:lpstr>
      <vt:lpstr>PowerPoint Presentation</vt:lpstr>
      <vt:lpstr>What have you asked me?</vt:lpstr>
      <vt:lpstr>PowerPoint Presentation</vt:lpstr>
      <vt:lpstr>Big Data</vt:lpstr>
      <vt:lpstr>PowerPoint Presentation</vt:lpstr>
      <vt:lpstr>Setting the agenda – Your Big Data Strategy</vt:lpstr>
      <vt:lpstr>What have you asked me?</vt:lpstr>
      <vt:lpstr>A final thought from W Edwards Dening</vt:lpstr>
      <vt:lpstr>Interested to read more?</vt:lpstr>
    </vt:vector>
  </TitlesOfParts>
  <Company>AEGIS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Walton</dc:creator>
  <cp:lastModifiedBy>Raegen Houldridge</cp:lastModifiedBy>
  <cp:revision>63</cp:revision>
  <dcterms:created xsi:type="dcterms:W3CDTF">2014-02-03T03:20:02Z</dcterms:created>
  <dcterms:modified xsi:type="dcterms:W3CDTF">2014-02-18T19:58:06Z</dcterms:modified>
</cp:coreProperties>
</file>