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924" r:id="rId2"/>
    <p:sldId id="2303" r:id="rId3"/>
    <p:sldId id="2462" r:id="rId4"/>
    <p:sldId id="2460" r:id="rId5"/>
    <p:sldId id="2461" r:id="rId6"/>
    <p:sldId id="2464" r:id="rId7"/>
    <p:sldId id="2465" r:id="rId8"/>
    <p:sldId id="2475" r:id="rId9"/>
    <p:sldId id="2458" r:id="rId10"/>
    <p:sldId id="2439" r:id="rId11"/>
    <p:sldId id="2440" r:id="rId12"/>
    <p:sldId id="2457" r:id="rId13"/>
    <p:sldId id="2441" r:id="rId14"/>
    <p:sldId id="2442" r:id="rId15"/>
    <p:sldId id="2443" r:id="rId16"/>
    <p:sldId id="2478" r:id="rId17"/>
    <p:sldId id="2479" r:id="rId18"/>
    <p:sldId id="2444" r:id="rId19"/>
    <p:sldId id="2445" r:id="rId20"/>
    <p:sldId id="2477" r:id="rId21"/>
    <p:sldId id="2446" r:id="rId22"/>
    <p:sldId id="2447" r:id="rId23"/>
    <p:sldId id="2448" r:id="rId24"/>
    <p:sldId id="2449" r:id="rId25"/>
    <p:sldId id="2450" r:id="rId26"/>
    <p:sldId id="2451" r:id="rId27"/>
    <p:sldId id="2480" r:id="rId28"/>
    <p:sldId id="2481" r:id="rId29"/>
    <p:sldId id="2482" r:id="rId30"/>
  </p:sldIdLst>
  <p:sldSz cx="9906000" cy="6858000" type="A4"/>
  <p:notesSz cx="6669088" cy="992822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10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0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0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0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0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1084">
          <p15:clr>
            <a:srgbClr val="A4A3A4"/>
          </p15:clr>
        </p15:guide>
        <p15:guide id="3" pos="20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6666"/>
    <a:srgbClr val="194173"/>
    <a:srgbClr val="64008C"/>
    <a:srgbClr val="9678C8"/>
    <a:srgbClr val="82003C"/>
    <a:srgbClr val="6496DC"/>
    <a:srgbClr val="00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4636" autoAdjust="0"/>
    <p:restoredTop sz="99646" autoAdjust="0"/>
  </p:normalViewPr>
  <p:slideViewPr>
    <p:cSldViewPr snapToGrid="0">
      <p:cViewPr varScale="1">
        <p:scale>
          <a:sx n="105" d="100"/>
          <a:sy n="105" d="100"/>
        </p:scale>
        <p:origin x="1770" y="114"/>
      </p:cViewPr>
      <p:guideLst>
        <p:guide orient="horz" pos="1872"/>
        <p:guide orient="horz" pos="1084"/>
        <p:guide pos="2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402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44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36" tIns="0" rIns="20036" bIns="0" numCol="1" anchor="t" anchorCtr="0" compatLnSpc="1">
            <a:prstTxWarp prst="textNoShape">
              <a:avLst/>
            </a:prstTxWarp>
          </a:bodyPr>
          <a:lstStyle>
            <a:lvl1pPr algn="l" defTabSz="962025">
              <a:spcBef>
                <a:spcPct val="0"/>
              </a:spcBef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36" tIns="0" rIns="20036" bIns="0" numCol="1" anchor="t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5638" y="750888"/>
            <a:ext cx="535940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8" tIns="48424" rIns="96848" bIns="48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36" tIns="0" rIns="20036" bIns="0" numCol="1" anchor="b" anchorCtr="0" compatLnSpc="1">
            <a:prstTxWarp prst="textNoShape">
              <a:avLst/>
            </a:prstTxWarp>
          </a:bodyPr>
          <a:lstStyle>
            <a:lvl1pPr algn="l" defTabSz="962025">
              <a:spcBef>
                <a:spcPct val="0"/>
              </a:spcBef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36" tIns="0" rIns="20036" bIns="0" numCol="1" anchor="b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B8E229-EFB6-47A5-BBD1-CE1F86FD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FF99E6DE-7DD7-4488-9F62-ECFBA02F723A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57184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45769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09295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25485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6302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E92B4674-E2F4-4290-894C-AEA1C2A71EE8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1442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E522AAAD-500E-405E-9285-58EC9BA19060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116003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032159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84445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889438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61290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1590B1A6-1F3D-490F-9F4F-174F54C527CF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501238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243552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336021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933617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035022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44701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AAC5063-CA36-473C-AE80-BA5710838E39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96560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EF3AC2CB-E44E-42C7-ABC1-754F78971DB3}" type="slidenum">
              <a:rPr lang="en-US" sz="11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8573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210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714875"/>
            <a:ext cx="5332412" cy="4467225"/>
          </a:xfrm>
          <a:noFill/>
        </p:spPr>
        <p:txBody>
          <a:bodyPr lIns="93665" tIns="46832" rIns="93665" bIns="46832"/>
          <a:lstStyle/>
          <a:p>
            <a:pPr lvl="1">
              <a:buFontTx/>
              <a:buChar char="-"/>
            </a:pPr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val="284171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67" tIns="0" rIns="19167" bIns="0" anchor="b"/>
          <a:lstStyle>
            <a:lvl1pPr defTabSz="920750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20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2075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2075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2075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2075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2075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2075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2075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974140-2325-4B64-9637-36D2A92CE70A}" type="slidenum">
              <a:rPr lang="en-US" i="1">
                <a:solidFill>
                  <a:schemeClr val="tx1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1" tIns="46321" rIns="92641" bIns="46321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1985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74318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62872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202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202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202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61034B5-C054-45AF-9040-C7E00A31F119}" type="slidenum">
              <a:rPr lang="en-US" sz="110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sz="11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52475"/>
            <a:ext cx="5354638" cy="37068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5638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20975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39738" y="434975"/>
            <a:ext cx="9039225" cy="215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9738" y="5280025"/>
            <a:ext cx="9039225" cy="212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9738" y="504825"/>
            <a:ext cx="215900" cy="4937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263063" y="476250"/>
            <a:ext cx="215900" cy="4937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672388" y="5751513"/>
            <a:ext cx="1865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CN" sz="3800" smtClean="0">
                <a:solidFill>
                  <a:schemeClr val="tx1"/>
                </a:solidFill>
                <a:latin typeface="HSBC CS01" pitchFamily="2" charset="2"/>
                <a:ea typeface="SimSun" pitchFamily="2" charset="-122"/>
              </a:rPr>
              <a:t>AB</a:t>
            </a:r>
            <a:r>
              <a:rPr lang="en-US" altLang="zh-CN" sz="3800" smtClean="0">
                <a:solidFill>
                  <a:schemeClr val="accent1"/>
                </a:solidFill>
                <a:latin typeface="HSBC CS01" pitchFamily="2" charset="2"/>
                <a:ea typeface="SimSun" pitchFamily="2" charset="-122"/>
              </a:rPr>
              <a:t>C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1900" smtClean="0">
                <a:solidFill>
                  <a:schemeClr val="tx1"/>
                </a:solidFill>
                <a:latin typeface="Univers 55" pitchFamily="34" charset="0"/>
                <a:ea typeface="SimSun" pitchFamily="2" charset="-122"/>
              </a:rPr>
              <a:t>Global Research</a:t>
            </a:r>
            <a:endParaRPr lang="en-US" sz="1900" smtClean="0">
              <a:solidFill>
                <a:schemeClr val="tx1"/>
              </a:solidFill>
              <a:latin typeface="Univers 55" pitchFamily="34" charset="0"/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1755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4F88-87E4-46A6-8090-FED78EE4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73913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636588"/>
            <a:ext cx="2220912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636588"/>
            <a:ext cx="6510338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1B43-C7F7-468F-8868-974CA0D4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38522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2425" y="636588"/>
            <a:ext cx="8883650" cy="5211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05CC-B57B-46D0-9F13-50F1447BB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276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636588"/>
            <a:ext cx="8880475" cy="557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646238"/>
            <a:ext cx="8874125" cy="42021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8376-A10A-41C9-B218-5D5AEDCB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7080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D29B-8EBE-44A5-8219-AB880F57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1677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947C-2DBA-4101-A0DC-DD55F7FF6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6957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646238"/>
            <a:ext cx="4360863" cy="420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646238"/>
            <a:ext cx="4360862" cy="420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75D8-DE5E-4C9F-B875-7570548E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8873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9747-D258-478A-BC14-7CB783B15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0587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47FA-5019-4997-AE80-1061A1A6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49203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9A654-B004-435E-970F-750FD15ED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3082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1E13-2B5F-4EF9-AEC8-2D060F30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4084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5AC6-859C-4BD5-B0CF-859F0B0A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3923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646238"/>
            <a:ext cx="887412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152" tIns="49576" rIns="99152" bIns="49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Click to edit Master text styles</a:t>
            </a:r>
          </a:p>
        </p:txBody>
      </p:sp>
      <p:sp>
        <p:nvSpPr>
          <p:cNvPr id="1027" name="Rectangle 246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636588"/>
            <a:ext cx="88804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152" tIns="49576" rIns="99152" bIns="49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5" name="Rectangle 2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8425" y="6416675"/>
            <a:ext cx="425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236" tIns="48118" rIns="96236" bIns="48118" numCol="1" anchor="t" anchorCtr="0" compatLnSpc="1">
            <a:prstTxWarp prst="textNoShape">
              <a:avLst/>
            </a:prstTxWarp>
          </a:bodyPr>
          <a:lstStyle>
            <a:lvl1pPr algn="ctr" defTabSz="968375">
              <a:spcBef>
                <a:spcPct val="0"/>
              </a:spcBef>
              <a:defRPr sz="9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5C91DE6-0BD7-4ECF-9653-F21D77C6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72" descr="hsbcpp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397625"/>
            <a:ext cx="10223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98"/>
          <p:cNvGrpSpPr>
            <a:grpSpLocks/>
          </p:cNvGrpSpPr>
          <p:nvPr/>
        </p:nvGrpSpPr>
        <p:grpSpPr bwMode="auto">
          <a:xfrm>
            <a:off x="374650" y="730250"/>
            <a:ext cx="8863013" cy="5786438"/>
            <a:chOff x="236" y="460"/>
            <a:chExt cx="5583" cy="3645"/>
          </a:xfrm>
        </p:grpSpPr>
        <p:grpSp>
          <p:nvGrpSpPr>
            <p:cNvPr id="1032" name="Group 299"/>
            <p:cNvGrpSpPr>
              <a:grpSpLocks/>
            </p:cNvGrpSpPr>
            <p:nvPr/>
          </p:nvGrpSpPr>
          <p:grpSpPr bwMode="auto">
            <a:xfrm>
              <a:off x="291" y="460"/>
              <a:ext cx="5528" cy="3462"/>
              <a:chOff x="291" y="460"/>
              <a:chExt cx="5528" cy="3462"/>
            </a:xfrm>
          </p:grpSpPr>
          <p:sp>
            <p:nvSpPr>
              <p:cNvPr id="1034" name="Line 300"/>
              <p:cNvSpPr>
                <a:spLocks noChangeShapeType="1"/>
              </p:cNvSpPr>
              <p:nvPr/>
            </p:nvSpPr>
            <p:spPr bwMode="auto">
              <a:xfrm>
                <a:off x="291" y="464"/>
                <a:ext cx="55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A6A6A6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5" name="Line 301"/>
              <p:cNvSpPr>
                <a:spLocks noChangeShapeType="1"/>
              </p:cNvSpPr>
              <p:nvPr/>
            </p:nvSpPr>
            <p:spPr bwMode="auto">
              <a:xfrm>
                <a:off x="298" y="1106"/>
                <a:ext cx="552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6" name="Line 302"/>
              <p:cNvSpPr>
                <a:spLocks noChangeShapeType="1"/>
              </p:cNvSpPr>
              <p:nvPr/>
            </p:nvSpPr>
            <p:spPr bwMode="auto">
              <a:xfrm>
                <a:off x="291" y="464"/>
                <a:ext cx="0" cy="345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7" name="Line 303"/>
              <p:cNvSpPr>
                <a:spLocks noChangeShapeType="1"/>
              </p:cNvSpPr>
              <p:nvPr/>
            </p:nvSpPr>
            <p:spPr bwMode="auto">
              <a:xfrm>
                <a:off x="291" y="3920"/>
                <a:ext cx="552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8" name="Line 304"/>
              <p:cNvSpPr>
                <a:spLocks noChangeShapeType="1"/>
              </p:cNvSpPr>
              <p:nvPr/>
            </p:nvSpPr>
            <p:spPr bwMode="auto">
              <a:xfrm>
                <a:off x="5817" y="460"/>
                <a:ext cx="0" cy="346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39" name="Line 305"/>
              <p:cNvSpPr>
                <a:spLocks noChangeShapeType="1"/>
              </p:cNvSpPr>
              <p:nvPr/>
            </p:nvSpPr>
            <p:spPr bwMode="auto">
              <a:xfrm>
                <a:off x="1597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0" name="Line 306"/>
              <p:cNvSpPr>
                <a:spLocks noChangeShapeType="1"/>
              </p:cNvSpPr>
              <p:nvPr/>
            </p:nvSpPr>
            <p:spPr bwMode="auto">
              <a:xfrm>
                <a:off x="1690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1" name="Line 307"/>
              <p:cNvSpPr>
                <a:spLocks noChangeShapeType="1"/>
              </p:cNvSpPr>
              <p:nvPr/>
            </p:nvSpPr>
            <p:spPr bwMode="auto">
              <a:xfrm>
                <a:off x="2301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2" name="Line 308"/>
              <p:cNvSpPr>
                <a:spLocks noChangeShapeType="1"/>
              </p:cNvSpPr>
              <p:nvPr/>
            </p:nvSpPr>
            <p:spPr bwMode="auto">
              <a:xfrm>
                <a:off x="2402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3" name="Line 309"/>
              <p:cNvSpPr>
                <a:spLocks noChangeShapeType="1"/>
              </p:cNvSpPr>
              <p:nvPr/>
            </p:nvSpPr>
            <p:spPr bwMode="auto">
              <a:xfrm>
                <a:off x="3005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4" name="Line 310"/>
              <p:cNvSpPr>
                <a:spLocks noChangeShapeType="1"/>
              </p:cNvSpPr>
              <p:nvPr/>
            </p:nvSpPr>
            <p:spPr bwMode="auto">
              <a:xfrm>
                <a:off x="3100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5" name="Line 311"/>
              <p:cNvSpPr>
                <a:spLocks noChangeShapeType="1"/>
              </p:cNvSpPr>
              <p:nvPr/>
            </p:nvSpPr>
            <p:spPr bwMode="auto">
              <a:xfrm>
                <a:off x="5112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6" name="Line 312"/>
              <p:cNvSpPr>
                <a:spLocks noChangeShapeType="1"/>
              </p:cNvSpPr>
              <p:nvPr/>
            </p:nvSpPr>
            <p:spPr bwMode="auto">
              <a:xfrm>
                <a:off x="5209" y="460"/>
                <a:ext cx="0" cy="346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7" name="Line 313"/>
              <p:cNvSpPr>
                <a:spLocks noChangeShapeType="1"/>
              </p:cNvSpPr>
              <p:nvPr/>
            </p:nvSpPr>
            <p:spPr bwMode="auto">
              <a:xfrm>
                <a:off x="985" y="460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8" name="Line 314"/>
              <p:cNvSpPr>
                <a:spLocks noChangeShapeType="1"/>
              </p:cNvSpPr>
              <p:nvPr/>
            </p:nvSpPr>
            <p:spPr bwMode="auto">
              <a:xfrm>
                <a:off x="893" y="460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9" name="Line 315"/>
              <p:cNvSpPr>
                <a:spLocks noChangeShapeType="1"/>
              </p:cNvSpPr>
              <p:nvPr/>
            </p:nvSpPr>
            <p:spPr bwMode="auto">
              <a:xfrm>
                <a:off x="4408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0" name="Line 316"/>
              <p:cNvSpPr>
                <a:spLocks noChangeShapeType="1"/>
              </p:cNvSpPr>
              <p:nvPr/>
            </p:nvSpPr>
            <p:spPr bwMode="auto">
              <a:xfrm>
                <a:off x="4503" y="467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1" name="Line 317"/>
              <p:cNvSpPr>
                <a:spLocks noChangeShapeType="1"/>
              </p:cNvSpPr>
              <p:nvPr/>
            </p:nvSpPr>
            <p:spPr bwMode="auto">
              <a:xfrm>
                <a:off x="3705" y="460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2" name="Line 318"/>
              <p:cNvSpPr>
                <a:spLocks noChangeShapeType="1"/>
              </p:cNvSpPr>
              <p:nvPr/>
            </p:nvSpPr>
            <p:spPr bwMode="auto">
              <a:xfrm>
                <a:off x="3801" y="460"/>
                <a:ext cx="0" cy="345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sysDot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3" name="Line 319"/>
              <p:cNvSpPr>
                <a:spLocks noChangeShapeType="1"/>
              </p:cNvSpPr>
              <p:nvPr/>
            </p:nvSpPr>
            <p:spPr bwMode="auto">
              <a:xfrm>
                <a:off x="1502" y="461"/>
                <a:ext cx="0" cy="345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dash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4" name="Rectangle 320"/>
              <p:cNvSpPr>
                <a:spLocks noChangeArrowheads="1"/>
              </p:cNvSpPr>
              <p:nvPr/>
            </p:nvSpPr>
            <p:spPr bwMode="auto">
              <a:xfrm>
                <a:off x="4977" y="464"/>
                <a:ext cx="83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7F7F7F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5" name="Rectangle 321"/>
              <p:cNvSpPr>
                <a:spLocks noChangeArrowheads="1"/>
              </p:cNvSpPr>
              <p:nvPr/>
            </p:nvSpPr>
            <p:spPr bwMode="auto">
              <a:xfrm>
                <a:off x="5235" y="507"/>
                <a:ext cx="32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7F7F7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332" tIns="42166" rIns="84332" bIns="42166">
                <a:spAutoFit/>
              </a:bodyPr>
              <a:lstStyle/>
              <a:p>
                <a:pPr algn="ctr" defTabSz="836613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Times New Roman" pitchFamily="18" charset="0"/>
                  </a:rPr>
                  <a:t>Company</a:t>
                </a:r>
              </a:p>
              <a:p>
                <a:pPr algn="ctr" defTabSz="836613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Times New Roman" pitchFamily="18" charset="0"/>
                  </a:rPr>
                  <a:t>Logo</a:t>
                </a:r>
              </a:p>
            </p:txBody>
          </p:sp>
        </p:grpSp>
        <p:sp>
          <p:nvSpPr>
            <p:cNvPr id="1033" name="Rectangle 322"/>
            <p:cNvSpPr>
              <a:spLocks noChangeArrowheads="1"/>
            </p:cNvSpPr>
            <p:nvPr/>
          </p:nvSpPr>
          <p:spPr bwMode="auto">
            <a:xfrm>
              <a:off x="236" y="3888"/>
              <a:ext cx="184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F7F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32" tIns="42166" rIns="84332" bIns="42166">
              <a:spAutoFit/>
            </a:bodyPr>
            <a:lstStyle/>
            <a:p>
              <a:pPr algn="l" defTabSz="836613">
                <a:spcBef>
                  <a:spcPct val="0"/>
                </a:spcBef>
              </a:pPr>
              <a:r>
                <a:rPr lang="en-US" sz="1700">
                  <a:solidFill>
                    <a:schemeClr val="bg1"/>
                  </a:solidFill>
                </a:rPr>
                <a:t>Delete grid from slide master</a:t>
              </a:r>
            </a:p>
          </p:txBody>
        </p:sp>
      </p:grpSp>
      <p:sp>
        <p:nvSpPr>
          <p:cNvPr id="1347" name="Rectangle 3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</p:sldLayoutIdLst>
  <p:hf hdr="0" dt="0"/>
  <p:txStyles>
    <p:titleStyle>
      <a:lvl1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2pPr>
      <a:lvl3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3pPr>
      <a:lvl4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4pPr>
      <a:lvl5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5pPr>
      <a:lvl6pPr marL="457200"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166688" indent="-166688" algn="l" defTabSz="1073150" rtl="0" eaLnBrk="0" fontAlgn="base" hangingPunct="0">
        <a:lnSpc>
          <a:spcPct val="105000"/>
        </a:lnSpc>
        <a:spcBef>
          <a:spcPct val="52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55575" algn="l" defTabSz="1073150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</a:defRPr>
      </a:lvl2pPr>
      <a:lvl3pPr marL="471488" indent="-146050" algn="l" defTabSz="1073150" rtl="0" eaLnBrk="0" fontAlgn="base" hangingPunct="0">
        <a:spcBef>
          <a:spcPct val="21000"/>
        </a:spcBef>
        <a:spcAft>
          <a:spcPct val="0"/>
        </a:spcAft>
        <a:buClr>
          <a:schemeClr val="accent1"/>
        </a:buClr>
        <a:buChar char="–"/>
        <a:defRPr sz="1200">
          <a:solidFill>
            <a:schemeClr val="tx1"/>
          </a:solidFill>
          <a:latin typeface="+mn-lt"/>
        </a:defRPr>
      </a:lvl3pPr>
      <a:lvl4pPr marL="2343150" indent="-247650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7717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32289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36861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41433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46005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bloxham@hsbc.com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search.hsb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3250" y="2003425"/>
            <a:ext cx="8167688" cy="2057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84250" y="2182813"/>
            <a:ext cx="8509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800" b="1">
                <a:solidFill>
                  <a:schemeClr val="bg1"/>
                </a:solidFill>
              </a:rPr>
              <a:t>Asian Economics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-2700000">
            <a:off x="209550" y="2578100"/>
            <a:ext cx="36036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839788" y="4238625"/>
            <a:ext cx="7931150" cy="8604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619250" algn="l"/>
              </a:tabLs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sz="900" b="1" dirty="0">
                <a:solidFill>
                  <a:schemeClr val="tx1"/>
                </a:solidFill>
              </a:rPr>
              <a:t>Paul </a:t>
            </a:r>
            <a:r>
              <a:rPr lang="en-US" sz="900" b="1" dirty="0" err="1">
                <a:solidFill>
                  <a:schemeClr val="tx1"/>
                </a:solidFill>
              </a:rPr>
              <a:t>Bloxham</a:t>
            </a:r>
            <a:r>
              <a:rPr lang="en-US" sz="900" b="1" dirty="0">
                <a:solidFill>
                  <a:schemeClr val="tx1"/>
                </a:solidFill>
              </a:rPr>
              <a:t>				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algn="l">
              <a:spcBef>
                <a:spcPct val="30000"/>
              </a:spcBef>
            </a:pPr>
            <a:r>
              <a:rPr lang="en-US" altLang="zh-TW" sz="900" dirty="0" smtClean="0">
                <a:solidFill>
                  <a:schemeClr val="tx1"/>
                </a:solidFill>
                <a:ea typeface="PMingLiU" pitchFamily="18" charset="-120"/>
              </a:rPr>
              <a:t>Chief Economist (Australia and New Zealand)		</a:t>
            </a:r>
          </a:p>
          <a:p>
            <a:pPr algn="l">
              <a:spcBef>
                <a:spcPct val="30000"/>
              </a:spcBef>
            </a:pPr>
            <a:r>
              <a:rPr lang="en-US" sz="900" dirty="0" smtClean="0">
                <a:solidFill>
                  <a:schemeClr val="tx1"/>
                </a:solidFill>
              </a:rPr>
              <a:t>HSBC </a:t>
            </a:r>
            <a:r>
              <a:rPr lang="en-US" sz="900" dirty="0">
                <a:solidFill>
                  <a:schemeClr val="tx1"/>
                </a:solidFill>
              </a:rPr>
              <a:t>Bank Australia Limited				</a:t>
            </a:r>
            <a:endParaRPr lang="en-US" altLang="zh-TW" sz="900" dirty="0" smtClean="0">
              <a:solidFill>
                <a:schemeClr val="tx1"/>
              </a:solidFill>
              <a:ea typeface="PMingLiU" pitchFamily="18" charset="-120"/>
            </a:endParaRPr>
          </a:p>
          <a:p>
            <a:pPr algn="l">
              <a:spcBef>
                <a:spcPct val="30000"/>
              </a:spcBef>
            </a:pPr>
            <a:r>
              <a:rPr lang="en-US" sz="900" dirty="0" smtClean="0">
                <a:solidFill>
                  <a:schemeClr val="tx1"/>
                </a:solidFill>
              </a:rPr>
              <a:t>+61 (2) 9255 2635     </a:t>
            </a:r>
            <a:r>
              <a:rPr lang="en-US" sz="900" dirty="0" smtClean="0">
                <a:solidFill>
                  <a:schemeClr val="tx1"/>
                </a:solidFill>
                <a:hlinkClick r:id="rId3"/>
              </a:rPr>
              <a:t>paulbloxham@hsbc.com.au</a:t>
            </a:r>
            <a:r>
              <a:rPr lang="en-US" sz="900" dirty="0" smtClean="0">
                <a:solidFill>
                  <a:schemeClr val="tx1"/>
                </a:solidFill>
              </a:rPr>
              <a:t>		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941388" y="2468563"/>
            <a:ext cx="764063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New Zealand in 2014</a:t>
            </a:r>
            <a:endParaRPr lang="en-US" sz="36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AU" sz="2800" dirty="0" smtClean="0">
                <a:solidFill>
                  <a:schemeClr val="bg1"/>
                </a:solidFill>
              </a:rPr>
              <a:t>Firing </a:t>
            </a:r>
            <a:r>
              <a:rPr lang="en-AU" sz="2800" dirty="0">
                <a:solidFill>
                  <a:schemeClr val="bg1"/>
                </a:solidFill>
              </a:rPr>
              <a:t>on all cylinders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984250" y="3759200"/>
            <a:ext cx="7005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800" b="1" dirty="0" smtClean="0">
                <a:solidFill>
                  <a:schemeClr val="bg1"/>
                </a:solidFill>
              </a:rPr>
              <a:t>February 2014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401638" y="5686425"/>
            <a:ext cx="69992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40000"/>
              </a:spcBef>
            </a:pP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View HSBC Global Research at: </a:t>
            </a: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  <a:hlinkClick r:id="rId4"/>
              </a:rPr>
              <a:t>http://www.research.hsbc.com</a:t>
            </a: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</a:t>
            </a:r>
          </a:p>
          <a:p>
            <a:pPr algn="l">
              <a:spcBef>
                <a:spcPct val="40000"/>
              </a:spcBef>
            </a:pP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Issuer of report: </a:t>
            </a:r>
            <a:r>
              <a:rPr lang="en-US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HSBC Bank Australia Limited</a:t>
            </a: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</a:t>
            </a:r>
          </a:p>
          <a:p>
            <a:pPr algn="l">
              <a:spcBef>
                <a:spcPct val="40000"/>
              </a:spcBef>
            </a:pPr>
            <a:r>
              <a:rPr lang="en-GB" sz="900" b="1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Disclosures and Disclaimer</a:t>
            </a:r>
            <a:r>
              <a:rPr lang="en-GB" sz="9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 This report must be read with the disclosures and the analyst certifications in the Disclosure appendix, and with the Disclaimer, which forms part of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3</a:t>
            </a:r>
            <a:r>
              <a:rPr lang="en-US" sz="2000" dirty="0" smtClean="0"/>
              <a:t>.1) The Canterbury rebuild is large and set to persist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Statistics New Zealand, HSBC estimates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10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98" y="817199"/>
            <a:ext cx="6635867" cy="534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9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4</a:t>
            </a:r>
            <a:r>
              <a:rPr lang="en-US" sz="2000" dirty="0" smtClean="0"/>
              <a:t>.1) New Zealand’s housing market continues to strengthen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Bloomberg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11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4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4</a:t>
            </a:r>
            <a:r>
              <a:rPr lang="en-US" sz="2000" dirty="0" smtClean="0"/>
              <a:t>.2) Strong inward migration is supporting housing demand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12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4" y="756468"/>
            <a:ext cx="6150504" cy="5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1" y="263525"/>
            <a:ext cx="9525000" cy="557213"/>
          </a:xfrm>
        </p:spPr>
        <p:txBody>
          <a:bodyPr/>
          <a:lstStyle/>
          <a:p>
            <a:r>
              <a:rPr lang="en-US" sz="2000" dirty="0" smtClean="0"/>
              <a:t>4.3) Rising asset prices and an improving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market are supporting spending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Bloomberg, Statistics New Zealand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13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1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5</a:t>
            </a:r>
            <a:r>
              <a:rPr lang="en-US" sz="2000" dirty="0" smtClean="0"/>
              <a:t>.1) New Zealand’s primary exports are skewed increasingly toward Asia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14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41" y="947055"/>
            <a:ext cx="5831211" cy="480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5</a:t>
            </a:r>
            <a:r>
              <a:rPr lang="en-US" sz="2000" dirty="0" smtClean="0"/>
              <a:t>.2) New Zealand accounts for two-thirds of China’s dairy imports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GB" dirty="0" smtClean="0">
                <a:solidFill>
                  <a:schemeClr val="tx1"/>
                </a:solidFill>
              </a:rPr>
              <a:t>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15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1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57D0B17F-405D-4039-A9DB-8A829D5BD4AB}" type="slidenum">
              <a:rPr lang="en-US" sz="900">
                <a:solidFill>
                  <a:schemeClr val="tx1"/>
                </a:solidFill>
              </a:rPr>
              <a:pPr/>
              <a:t>16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AU" sz="2000" dirty="0" smtClean="0"/>
              <a:t>5.3) Commodity prices remain around their long run average levels</a:t>
            </a:r>
            <a:endParaRPr lang="en-US" sz="2000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39725" y="6276975"/>
            <a:ext cx="38322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ea typeface="PMingLiU" pitchFamily="18" charset="-120"/>
              </a:rPr>
              <a:t>Source: United Nations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86" y="857248"/>
            <a:ext cx="6364934" cy="518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7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1C7AA7A-6EE2-4DB7-84A8-BBFFEAAED1BA}" type="slidenum">
              <a:rPr lang="en-US" sz="900">
                <a:solidFill>
                  <a:schemeClr val="tx1"/>
                </a:solidFill>
              </a:rPr>
              <a:pPr/>
              <a:t>17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5.4) Commodity-intensive economies driving the bulk of global growth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39725" y="6276975"/>
            <a:ext cx="39385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  <a:ea typeface="PMingLiU" pitchFamily="18" charset="-120"/>
              </a:rPr>
              <a:t>Source: </a:t>
            </a:r>
            <a:r>
              <a:rPr lang="en-US">
                <a:solidFill>
                  <a:schemeClr val="tx1"/>
                </a:solidFill>
              </a:rPr>
              <a:t>Total Economy Database,</a:t>
            </a:r>
            <a:r>
              <a:rPr lang="en-US">
                <a:solidFill>
                  <a:schemeClr val="tx1"/>
                </a:solidFill>
                <a:ea typeface="PMingLiU" pitchFamily="18" charset="-120"/>
              </a:rPr>
              <a:t> IMF, HSBC estimates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50938"/>
            <a:ext cx="835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5.5) Emerging Asia’s demand for animal products likely to continue to rise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FAO, Conference Board, HSBC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18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1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5.6) Meat consumption is already high in China, driven by pork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33388" y="6164263"/>
            <a:ext cx="81724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</a:rPr>
              <a:t>FAO, Conference Board, </a:t>
            </a:r>
            <a:r>
              <a:rPr lang="en-US" dirty="0" smtClean="0">
                <a:solidFill>
                  <a:schemeClr val="tx1"/>
                </a:solidFill>
              </a:rPr>
              <a:t>HSBC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19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762000"/>
            <a:ext cx="7234238" cy="525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AA953AF1-508F-4958-A85F-4F77A32229B5}" type="slidenum">
              <a:rPr lang="en-US" sz="900" smtClean="0">
                <a:solidFill>
                  <a:schemeClr val="tx1"/>
                </a:solidFill>
              </a:rPr>
              <a:pPr/>
              <a:t>2</a:t>
            </a:fld>
            <a:endParaRPr lang="en-US" sz="900" smtClean="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22275"/>
            <a:ext cx="8880475" cy="679450"/>
          </a:xfrm>
        </p:spPr>
        <p:txBody>
          <a:bodyPr/>
          <a:lstStyle/>
          <a:p>
            <a:r>
              <a:rPr lang="en-AU" dirty="0" smtClean="0"/>
              <a:t>New Zealand in 2014: Firing on all cylinders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04925"/>
            <a:ext cx="9494837" cy="4657725"/>
          </a:xfrm>
        </p:spPr>
        <p:txBody>
          <a:bodyPr/>
          <a:lstStyle/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 smtClean="0"/>
              <a:t>1) </a:t>
            </a:r>
            <a:r>
              <a:rPr lang="en-AU" sz="2000" b="1" dirty="0" smtClean="0">
                <a:solidFill>
                  <a:srgbClr val="FF0000"/>
                </a:solidFill>
              </a:rPr>
              <a:t>China is slowing but is still set to outperform the rest of the world</a:t>
            </a:r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 smtClean="0"/>
              <a:t>2)</a:t>
            </a:r>
            <a:r>
              <a:rPr lang="en-AU" sz="2000" b="1" dirty="0" smtClean="0">
                <a:solidFill>
                  <a:srgbClr val="FF0000"/>
                </a:solidFill>
              </a:rPr>
              <a:t> New Zealand is at the beginning of a boom and is set to outperform in 2014</a:t>
            </a:r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/>
              <a:t>3</a:t>
            </a:r>
            <a:r>
              <a:rPr lang="en-AU" sz="2000" b="1" dirty="0" smtClean="0"/>
              <a:t>) </a:t>
            </a:r>
            <a:r>
              <a:rPr lang="en-AU" sz="2000" b="1" dirty="0" smtClean="0">
                <a:solidFill>
                  <a:srgbClr val="FF0000"/>
                </a:solidFill>
              </a:rPr>
              <a:t>Post-earthquake reconstruction is massive and is ramping up</a:t>
            </a:r>
            <a:endParaRPr lang="en-AU" sz="2000" b="1" dirty="0" smtClean="0"/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/>
              <a:t>4</a:t>
            </a:r>
            <a:r>
              <a:rPr lang="en-AU" sz="2000" b="1" dirty="0" smtClean="0"/>
              <a:t>)</a:t>
            </a:r>
            <a:r>
              <a:rPr lang="en-AU" sz="2000" b="1" dirty="0" smtClean="0">
                <a:solidFill>
                  <a:schemeClr val="accent1"/>
                </a:solidFill>
              </a:rPr>
              <a:t> New Zealand’s housing market is booming and is supporting consumer spending</a:t>
            </a:r>
            <a:endParaRPr lang="en-AU" sz="2000" b="1" dirty="0" smtClean="0">
              <a:solidFill>
                <a:srgbClr val="FF0000"/>
              </a:solidFill>
            </a:endParaRPr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/>
              <a:t>5</a:t>
            </a:r>
            <a:r>
              <a:rPr lang="en-AU" sz="2000" b="1" dirty="0" smtClean="0"/>
              <a:t>)</a:t>
            </a:r>
            <a:r>
              <a:rPr lang="en-AU" sz="2000" b="1" dirty="0" smtClean="0">
                <a:solidFill>
                  <a:srgbClr val="FF0000"/>
                </a:solidFill>
              </a:rPr>
              <a:t> Strong Asian demand has provided a significant boost to export prices</a:t>
            </a:r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r>
              <a:rPr lang="en-AU" sz="2000" b="1" dirty="0"/>
              <a:t>6</a:t>
            </a:r>
            <a:r>
              <a:rPr lang="en-AU" sz="2000" b="1" dirty="0" smtClean="0"/>
              <a:t>)</a:t>
            </a:r>
            <a:r>
              <a:rPr lang="en-AU" sz="2000" b="1" dirty="0" smtClean="0">
                <a:solidFill>
                  <a:srgbClr val="FF0000"/>
                </a:solidFill>
              </a:rPr>
              <a:t> NZD is likely to stay structurally high and rates may have to </a:t>
            </a:r>
            <a:r>
              <a:rPr lang="en-AU" sz="2000" b="1" dirty="0">
                <a:solidFill>
                  <a:srgbClr val="FF0000"/>
                </a:solidFill>
              </a:rPr>
              <a:t>increase</a:t>
            </a:r>
            <a:r>
              <a:rPr lang="en-AU" sz="2000" b="1" dirty="0" smtClean="0">
                <a:solidFill>
                  <a:srgbClr val="FF0000"/>
                </a:solidFill>
              </a:rPr>
              <a:t> soon</a:t>
            </a:r>
          </a:p>
          <a:p>
            <a:pPr marL="3319463" indent="-3319463">
              <a:lnSpc>
                <a:spcPct val="190000"/>
              </a:lnSpc>
              <a:buFont typeface="Symbol" pitchFamily="18" charset="2"/>
              <a:buNone/>
            </a:pPr>
            <a:endParaRPr lang="en-A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5.7) Dairy consumption is low in China and elsewhere in Asia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</a:rPr>
              <a:t>FAO, Conference Board, HSBC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20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6953250" cy="540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6.1) Fiscal consolidation to be a key headwind for the economy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New Zealand Treasury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21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1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6.2) New Zealand’s supply potential has dropped since the GFC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22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10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AU" sz="2000" dirty="0" smtClean="0"/>
              <a:t>6.3) With the economy at capacity, cost pressures are beginning to rise</a:t>
            </a:r>
            <a:endParaRPr lang="en-US" sz="2000" dirty="0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23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0" y="817200"/>
            <a:ext cx="6566400" cy="52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6.4) The RBNZ will need to lift rates through 2014 to keep inflation in check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RBNZ, HSBC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24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34" y="903841"/>
            <a:ext cx="6389073" cy="526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6.5) New Zealand will likely face the challenge of a strong exchange rate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RBNZ, 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25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05" y="783768"/>
            <a:ext cx="6425278" cy="52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6.6) Even manufacturers are doing well, supported by the Canterbury rebuild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GB" dirty="0" smtClean="0">
                <a:solidFill>
                  <a:schemeClr val="tx1"/>
                </a:solidFill>
              </a:rPr>
              <a:t>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26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" y="651933"/>
            <a:ext cx="6653067" cy="5273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98298"/>
              </p:ext>
            </p:extLst>
          </p:nvPr>
        </p:nvGraphicFramePr>
        <p:xfrm>
          <a:off x="938213" y="893763"/>
          <a:ext cx="8031162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Document" r:id="rId5" imgW="8031407" imgH="5070067" progId="Word.Document.12">
                  <p:embed/>
                </p:oleObj>
              </mc:Choice>
              <mc:Fallback>
                <p:oleObj name="Document" r:id="rId5" imgW="8031407" imgH="5070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8213" y="893763"/>
                        <a:ext cx="8031162" cy="507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988425" y="6416675"/>
            <a:ext cx="425450" cy="276225"/>
          </a:xfrm>
        </p:spPr>
        <p:txBody>
          <a:bodyPr/>
          <a:lstStyle/>
          <a:p>
            <a:pPr>
              <a:defRPr/>
            </a:pPr>
            <a:fld id="{22C9A654-B004-435E-970F-750FD15ED0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886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9A654-B004-435E-970F-750FD15ED0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85604"/>
              </p:ext>
            </p:extLst>
          </p:nvPr>
        </p:nvGraphicFramePr>
        <p:xfrm>
          <a:off x="938213" y="2876550"/>
          <a:ext cx="803116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Document" r:id="rId5" imgW="8031407" imgH="1102142" progId="Word.Document.12">
                  <p:embed/>
                </p:oleObj>
              </mc:Choice>
              <mc:Fallback>
                <p:oleObj name="Document" r:id="rId5" imgW="8031407" imgH="1102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8213" y="2876550"/>
                        <a:ext cx="8031162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6943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9A654-B004-435E-970F-750FD15ED0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662288"/>
              </p:ext>
            </p:extLst>
          </p:nvPr>
        </p:nvGraphicFramePr>
        <p:xfrm>
          <a:off x="777875" y="252720"/>
          <a:ext cx="8350250" cy="604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5" imgW="8350536" imgH="6040053" progId="Word.Document.12">
                  <p:embed/>
                </p:oleObj>
              </mc:Choice>
              <mc:Fallback>
                <p:oleObj name="Document" r:id="rId5" imgW="8350536" imgH="6040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75" y="252720"/>
                        <a:ext cx="8350250" cy="604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7753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9E880617-9021-46C2-94F2-63965DE0DEEA}" type="slidenum">
              <a:rPr lang="en-US" sz="900">
                <a:solidFill>
                  <a:schemeClr val="tx1"/>
                </a:solidFill>
              </a:rPr>
              <a:pPr/>
              <a:t>3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1.1) China’s GDP growth slowing to more sustainable rates, but still rapid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39725" y="6276975"/>
            <a:ext cx="38322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ea typeface="PMingLiU" pitchFamily="18" charset="-120"/>
              </a:rPr>
              <a:t>Source: Thomson Reuters </a:t>
            </a:r>
            <a:r>
              <a:rPr lang="en-US" dirty="0" err="1">
                <a:solidFill>
                  <a:schemeClr val="tx1"/>
                </a:solidFill>
                <a:ea typeface="PMingLiU" pitchFamily="18" charset="-120"/>
              </a:rPr>
              <a:t>Datastream</a:t>
            </a:r>
            <a:r>
              <a:rPr lang="en-US" dirty="0">
                <a:solidFill>
                  <a:schemeClr val="tx1"/>
                </a:solidFill>
                <a:ea typeface="PMingLiU" pitchFamily="18" charset="-120"/>
              </a:rPr>
              <a:t>, HSBC estimates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11200"/>
            <a:ext cx="672465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1863A37B-F87C-4A53-AB6A-7D5A46905783}" type="slidenum">
              <a:rPr lang="en-US" sz="900">
                <a:solidFill>
                  <a:schemeClr val="tx1"/>
                </a:solidFill>
              </a:rPr>
              <a:pPr/>
              <a:t>4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263525"/>
            <a:ext cx="9453562" cy="557213"/>
          </a:xfrm>
        </p:spPr>
        <p:txBody>
          <a:bodyPr/>
          <a:lstStyle/>
          <a:p>
            <a:r>
              <a:rPr lang="en-US" sz="2000" dirty="0" smtClean="0"/>
              <a:t>1.2) Despite slower growth, China will still contribute significantly to global growth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39725" y="6276975"/>
            <a:ext cx="38322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ea typeface="PMingLiU" pitchFamily="18" charset="-120"/>
              </a:rPr>
              <a:t>Source: IMF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757238"/>
            <a:ext cx="6781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49563FBC-7876-4676-A55E-91364476155F}" type="slidenum">
              <a:rPr lang="en-US" sz="900">
                <a:solidFill>
                  <a:schemeClr val="tx1"/>
                </a:solidFill>
              </a:rPr>
              <a:pPr/>
              <a:t>5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 smtClean="0"/>
              <a:t>1.3) China (and India) still have a long way to go  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39725" y="6276975"/>
            <a:ext cx="38322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ea typeface="PMingLiU" pitchFamily="18" charset="-120"/>
              </a:rPr>
              <a:t>Source: IMF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3" y="687897"/>
            <a:ext cx="6568580" cy="545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1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555CB4A8-55CC-4A1B-8247-8FC91E1EE8DB}" type="slidenum">
              <a:rPr lang="en-US" altLang="zh-CN" sz="900">
                <a:solidFill>
                  <a:schemeClr val="tx1"/>
                </a:solidFill>
                <a:ea typeface="SimSun" pitchFamily="2" charset="-122"/>
              </a:rPr>
              <a:pPr/>
              <a:t>6</a:t>
            </a:fld>
            <a:endParaRPr lang="en-US" altLang="zh-CN" sz="90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10243" name="Rectangle 9"/>
          <p:cNvSpPr txBox="1">
            <a:spLocks noGrp="1" noChangeArrowheads="1"/>
          </p:cNvSpPr>
          <p:nvPr/>
        </p:nvSpPr>
        <p:spPr bwMode="auto">
          <a:xfrm>
            <a:off x="8988425" y="6416675"/>
            <a:ext cx="425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36" tIns="48118" rIns="96236" bIns="48118"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fld id="{7ECEE90F-0C88-4E9F-85EF-DB641DCA2A83}" type="slidenum">
              <a:rPr lang="en-US" altLang="zh-CN" sz="900">
                <a:solidFill>
                  <a:schemeClr val="tx1"/>
                </a:solidFill>
                <a:ea typeface="SimSun" pitchFamily="2" charset="-122"/>
              </a:rPr>
              <a:pPr algn="ctr"/>
              <a:t>6</a:t>
            </a:fld>
            <a:endParaRPr lang="en-US" altLang="zh-CN" sz="90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344488"/>
            <a:ext cx="8880475" cy="557212"/>
          </a:xfrm>
        </p:spPr>
        <p:txBody>
          <a:bodyPr/>
          <a:lstStyle/>
          <a:p>
            <a:r>
              <a:rPr lang="en-US" altLang="zh-CN" sz="2000" dirty="0" smtClean="0">
                <a:ea typeface="SimSun" pitchFamily="2" charset="-122"/>
              </a:rPr>
              <a:t>1.4) China is just mid-way through its </a:t>
            </a:r>
            <a:r>
              <a:rPr lang="en-US" altLang="zh-CN" sz="2000" dirty="0" err="1" smtClean="0">
                <a:ea typeface="SimSun" pitchFamily="2" charset="-122"/>
              </a:rPr>
              <a:t>urbanisation</a:t>
            </a:r>
            <a:r>
              <a:rPr lang="en-US" altLang="zh-CN" sz="2000" dirty="0" smtClean="0">
                <a:ea typeface="SimSun" pitchFamily="2" charset="-122"/>
              </a:rPr>
              <a:t> process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58775" y="6154738"/>
            <a:ext cx="350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altLang="zh-CN" dirty="0">
                <a:solidFill>
                  <a:schemeClr val="tx1"/>
                </a:solidFill>
                <a:ea typeface="SimSun" pitchFamily="2" charset="-122"/>
              </a:rPr>
              <a:t>Source: US Census Bureau, CEIC, HSBC</a:t>
            </a:r>
            <a:endParaRPr lang="zh-CN" altLang="en-US" dirty="0">
              <a:solidFill>
                <a:schemeClr val="tx1"/>
              </a:solidFill>
              <a:ea typeface="SimSun" pitchFamily="2" charset="-122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01700"/>
            <a:ext cx="734377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8988425" y="6416675"/>
            <a:ext cx="425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226" tIns="48112" rIns="96226" bIns="48112"/>
          <a:lstStyle>
            <a:lvl1pPr defTabSz="1030288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1030288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1030288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1030288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1030288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103028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103028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103028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1030288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AC3841-9611-4D03-A714-1CE10CA3F203}" type="slidenum">
              <a:rPr lang="en-US" sz="9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298450"/>
            <a:ext cx="9220200" cy="557213"/>
          </a:xfrm>
        </p:spPr>
        <p:txBody>
          <a:bodyPr lIns="99141" tIns="49571" rIns="99141" bIns="49571"/>
          <a:lstStyle/>
          <a:p>
            <a:r>
              <a:rPr lang="en-US" sz="2000" dirty="0" smtClean="0"/>
              <a:t>1.5) Lots of growth from China yet, as large parts remain relatively undeveloped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3063" y="6083300"/>
            <a:ext cx="2098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Source: CEIC, HSBC</a:t>
            </a:r>
          </a:p>
        </p:txBody>
      </p: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1600"/>
            <a:ext cx="9020175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392FFB2-5357-4A16-B7FB-303048AC281F}" type="slidenum">
              <a:rPr lang="en-US" sz="900">
                <a:solidFill>
                  <a:schemeClr val="tx1"/>
                </a:solidFill>
              </a:rPr>
              <a:pPr/>
              <a:t>8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347663"/>
            <a:ext cx="8880475" cy="679450"/>
          </a:xfrm>
        </p:spPr>
        <p:txBody>
          <a:bodyPr/>
          <a:lstStyle/>
          <a:p>
            <a:r>
              <a:rPr lang="en-AU" sz="2000" dirty="0" smtClean="0"/>
              <a:t>1.6) Summary of Global Themes for 2014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25513"/>
            <a:ext cx="9494838" cy="5046662"/>
          </a:xfrm>
        </p:spPr>
        <p:txBody>
          <a:bodyPr/>
          <a:lstStyle/>
          <a:p>
            <a:pPr marL="3319463" indent="-3319463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 </a:t>
            </a:r>
            <a:r>
              <a:rPr lang="en-AU" sz="2000" b="1" dirty="0" smtClean="0">
                <a:solidFill>
                  <a:srgbClr val="FF0000"/>
                </a:solidFill>
              </a:rPr>
              <a:t>China:</a:t>
            </a:r>
            <a:r>
              <a:rPr lang="en-AU" sz="2000" dirty="0" smtClean="0">
                <a:solidFill>
                  <a:srgbClr val="FF0000"/>
                </a:solidFill>
              </a:rPr>
              <a:t> The year of reform – quality, not quantity of growth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 </a:t>
            </a:r>
            <a:r>
              <a:rPr lang="en-AU" sz="2000" b="1" dirty="0" smtClean="0">
                <a:solidFill>
                  <a:srgbClr val="FF0000"/>
                </a:solidFill>
              </a:rPr>
              <a:t>Japan:</a:t>
            </a:r>
            <a:r>
              <a:rPr lang="en-AU" sz="2000" dirty="0" smtClean="0">
                <a:solidFill>
                  <a:srgbClr val="FF0000"/>
                </a:solidFill>
              </a:rPr>
              <a:t> Still transforming – offshore flows expected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 </a:t>
            </a:r>
            <a:r>
              <a:rPr lang="en-AU" sz="2000" b="1" dirty="0" smtClean="0">
                <a:solidFill>
                  <a:srgbClr val="FF0000"/>
                </a:solidFill>
              </a:rPr>
              <a:t>United States:</a:t>
            </a:r>
            <a:r>
              <a:rPr lang="en-AU" sz="2000" dirty="0" smtClean="0">
                <a:solidFill>
                  <a:srgbClr val="FF0000"/>
                </a:solidFill>
              </a:rPr>
              <a:t> A modest road to recovery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Asia:</a:t>
            </a:r>
            <a:r>
              <a:rPr lang="en-AU" sz="2000" dirty="0" smtClean="0">
                <a:solidFill>
                  <a:srgbClr val="FF0000"/>
                </a:solidFill>
              </a:rPr>
              <a:t> Rates matter more than exports – politics also important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India:</a:t>
            </a:r>
            <a:r>
              <a:rPr lang="en-AU" sz="2000" dirty="0" smtClean="0">
                <a:solidFill>
                  <a:srgbClr val="FF0000"/>
                </a:solidFill>
              </a:rPr>
              <a:t> Stabilising, but still weak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Europe:</a:t>
            </a:r>
            <a:r>
              <a:rPr lang="en-AU" sz="2000" dirty="0" smtClean="0">
                <a:solidFill>
                  <a:srgbClr val="FF0000"/>
                </a:solidFill>
              </a:rPr>
              <a:t> Better, but not good enough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Brazil:</a:t>
            </a:r>
            <a:r>
              <a:rPr lang="en-AU" sz="2000" dirty="0" smtClean="0">
                <a:solidFill>
                  <a:srgbClr val="FF0000"/>
                </a:solidFill>
              </a:rPr>
              <a:t> World Cup will not be enough</a:t>
            </a:r>
          </a:p>
          <a:p>
            <a:pPr marL="0" indent="0">
              <a:lnSpc>
                <a:spcPct val="190000"/>
              </a:lnSpc>
              <a:spcBef>
                <a:spcPts val="200"/>
              </a:spcBef>
              <a:buFont typeface="Symbol" pitchFamily="18" charset="2"/>
              <a:buNone/>
              <a:defRPr/>
            </a:pPr>
            <a:r>
              <a:rPr lang="en-AU" sz="2000" dirty="0" smtClean="0"/>
              <a:t>-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Global:</a:t>
            </a:r>
            <a:r>
              <a:rPr lang="en-AU" sz="2000" dirty="0" smtClean="0">
                <a:solidFill>
                  <a:srgbClr val="FF0000"/>
                </a:solidFill>
              </a:rPr>
              <a:t> Deflation is the hidden threat – watch for impact of Federal Reserve withdrawal</a:t>
            </a:r>
          </a:p>
        </p:txBody>
      </p:sp>
    </p:spTree>
    <p:extLst>
      <p:ext uri="{BB962C8B-B14F-4D97-AF65-F5344CB8AC3E}">
        <p14:creationId xmlns:p14="http://schemas.microsoft.com/office/powerpoint/2010/main" val="8875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63525"/>
            <a:ext cx="8880475" cy="557213"/>
          </a:xfrm>
        </p:spPr>
        <p:txBody>
          <a:bodyPr/>
          <a:lstStyle/>
          <a:p>
            <a:r>
              <a:rPr lang="en-US" sz="2000" dirty="0"/>
              <a:t>2</a:t>
            </a:r>
            <a:r>
              <a:rPr lang="en-US" sz="2000" dirty="0" smtClean="0"/>
              <a:t>.1) The New Zealand economy looks to be expanding at a rapid pace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2438" y="6164263"/>
            <a:ext cx="81724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solidFill>
                  <a:schemeClr val="tx1"/>
                </a:solidFill>
              </a:rPr>
              <a:t>CEIC, Bloomberg, Statistics New Zealand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68375">
              <a:defRPr sz="10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968375">
              <a:defRPr sz="10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968375">
              <a:defRPr sz="1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r" defTabSz="9683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7BA15B10-D0C1-4132-A713-D91A6019D08A}" type="slidenum">
              <a:rPr lang="en-US" sz="900" smtClean="0">
                <a:solidFill>
                  <a:schemeClr val="tx1"/>
                </a:solidFill>
              </a:rPr>
              <a:pPr/>
              <a:t>9</a:t>
            </a:fld>
            <a:endParaRPr lang="en-US" sz="90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698287"/>
            <a:ext cx="7010400" cy="5253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ND" val="D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ND" val="D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ND" val="DnD"/>
</p:tagLst>
</file>

<file path=ppt/theme/theme1.xml><?xml version="1.0" encoding="utf-8"?>
<a:theme xmlns:a="http://schemas.openxmlformats.org/drawingml/2006/main" name="A4 Landscape Non-Message">
  <a:themeElements>
    <a:clrScheme name="">
      <a:dk1>
        <a:srgbClr val="000000"/>
      </a:dk1>
      <a:lt1>
        <a:srgbClr val="FFFFFF"/>
      </a:lt1>
      <a:dk2>
        <a:srgbClr val="3264FF"/>
      </a:dk2>
      <a:lt2>
        <a:srgbClr val="FC7049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333333"/>
      </a:hlink>
      <a:folHlink>
        <a:srgbClr val="FDD0B9"/>
      </a:folHlink>
    </a:clrScheme>
    <a:fontScheme name="A4 Landscape Non-Messag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Landscape Non-Messag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 Landscape Non-Message 2">
        <a:dk1>
          <a:srgbClr val="000000"/>
        </a:dk1>
        <a:lt1>
          <a:srgbClr val="FFFFFF"/>
        </a:lt1>
        <a:dk2>
          <a:srgbClr val="FF1300"/>
        </a:dk2>
        <a:lt2>
          <a:srgbClr val="82003C"/>
        </a:lt2>
        <a:accent1>
          <a:srgbClr val="404040"/>
        </a:accent1>
        <a:accent2>
          <a:srgbClr val="A6A6A6"/>
        </a:accent2>
        <a:accent3>
          <a:srgbClr val="FFFFFF"/>
        </a:accent3>
        <a:accent4>
          <a:srgbClr val="000000"/>
        </a:accent4>
        <a:accent5>
          <a:srgbClr val="AFAFAF"/>
        </a:accent5>
        <a:accent6>
          <a:srgbClr val="969696"/>
        </a:accent6>
        <a:hlink>
          <a:srgbClr val="FDD0B9"/>
        </a:hlink>
        <a:folHlink>
          <a:srgbClr val="FC7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126029</TotalTime>
  <Words>724</Words>
  <Application>Microsoft Office PowerPoint</Application>
  <PresentationFormat>A4 Paper (210x297 mm)</PresentationFormat>
  <Paragraphs>125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PGothic</vt:lpstr>
      <vt:lpstr>PMingLiU</vt:lpstr>
      <vt:lpstr>宋体</vt:lpstr>
      <vt:lpstr>宋体</vt:lpstr>
      <vt:lpstr>Arial</vt:lpstr>
      <vt:lpstr>HSBC CS01</vt:lpstr>
      <vt:lpstr>Symbol</vt:lpstr>
      <vt:lpstr>Times New Roman</vt:lpstr>
      <vt:lpstr>Univers 55</vt:lpstr>
      <vt:lpstr>A4 Landscape Non-Message</vt:lpstr>
      <vt:lpstr>Document</vt:lpstr>
      <vt:lpstr>PowerPoint Presentation</vt:lpstr>
      <vt:lpstr>New Zealand in 2014: Firing on all cylinders</vt:lpstr>
      <vt:lpstr>1.1) China’s GDP growth slowing to more sustainable rates, but still rapid</vt:lpstr>
      <vt:lpstr>1.2) Despite slower growth, China will still contribute significantly to global growth</vt:lpstr>
      <vt:lpstr>1.3) China (and India) still have a long way to go  </vt:lpstr>
      <vt:lpstr>1.4) China is just mid-way through its urbanisation process</vt:lpstr>
      <vt:lpstr>1.5) Lots of growth from China yet, as large parts remain relatively undeveloped</vt:lpstr>
      <vt:lpstr>1.6) Summary of Global Themes for 2014</vt:lpstr>
      <vt:lpstr>2.1) The New Zealand economy looks to be expanding at a rapid pace</vt:lpstr>
      <vt:lpstr>3.1) The Canterbury rebuild is large and set to persist</vt:lpstr>
      <vt:lpstr>4.1) New Zealand’s housing market continues to strengthen</vt:lpstr>
      <vt:lpstr>4.2) Strong inward migration is supporting housing demand</vt:lpstr>
      <vt:lpstr>4.3) Rising asset prices and an improving labour market are supporting spending</vt:lpstr>
      <vt:lpstr>5.1) New Zealand’s primary exports are skewed increasingly toward Asia</vt:lpstr>
      <vt:lpstr>5.2) New Zealand accounts for two-thirds of China’s dairy imports</vt:lpstr>
      <vt:lpstr>5.3) Commodity prices remain around their long run average levels</vt:lpstr>
      <vt:lpstr>5.4) Commodity-intensive economies driving the bulk of global growth</vt:lpstr>
      <vt:lpstr>5.5) Emerging Asia’s demand for animal products likely to continue to rise</vt:lpstr>
      <vt:lpstr>5.6) Meat consumption is already high in China, driven by pork</vt:lpstr>
      <vt:lpstr>5.7) Dairy consumption is low in China and elsewhere in Asia</vt:lpstr>
      <vt:lpstr>6.1) Fiscal consolidation to be a key headwind for the economy</vt:lpstr>
      <vt:lpstr>6.2) New Zealand’s supply potential has dropped since the GFC</vt:lpstr>
      <vt:lpstr>6.3) With the economy at capacity, cost pressures are beginning to rise</vt:lpstr>
      <vt:lpstr>6.4) The RBNZ will need to lift rates through 2014 to keep inflation in check</vt:lpstr>
      <vt:lpstr>6.5) New Zealand will likely face the challenge of a strong exchange rate</vt:lpstr>
      <vt:lpstr>6.6) Even manufacturers are doing well, supported by the Canterbury rebuild</vt:lpstr>
      <vt:lpstr>PowerPoint Presentation</vt:lpstr>
      <vt:lpstr>PowerPoint Presentation</vt:lpstr>
      <vt:lpstr>PowerPoint Presentation</vt:lpstr>
    </vt:vector>
  </TitlesOfParts>
  <Company>CIBM - EDG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43180651</dc:creator>
  <cp:keywords>NOT-APPL</cp:keywords>
  <dc:description>NOT-APPL</dc:description>
  <cp:lastModifiedBy>Raegen Houldridge</cp:lastModifiedBy>
  <cp:revision>1945</cp:revision>
  <cp:lastPrinted>2004-06-24T16:30:33Z</cp:lastPrinted>
  <dcterms:created xsi:type="dcterms:W3CDTF">2007-01-22T12:47:39Z</dcterms:created>
  <dcterms:modified xsi:type="dcterms:W3CDTF">2014-02-18T01:21:55Z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SBCBackground">
    <vt:lpwstr>False</vt:lpwstr>
  </property>
  <property fmtid="{D5CDD505-2E9C-101B-9397-08002B2CF9AE}" pid="3" name="GreyList_Ran">
    <vt:lpwstr>2/11/2014 9:57:58 AM</vt:lpwstr>
  </property>
  <property fmtid="{D5CDD505-2E9C-101B-9397-08002B2CF9AE}" pid="4" name="GreyList_By">
    <vt:lpwstr>43727466</vt:lpwstr>
  </property>
  <property fmtid="{D5CDD505-2E9C-101B-9397-08002B2CF9AE}" pid="5" name="Compliance_DocID">
    <vt:lpwstr>292171</vt:lpwstr>
  </property>
  <property fmtid="{D5CDD505-2E9C-101B-9397-08002B2CF9AE}" pid="6" name="Compliance_DocLocn">
    <vt:lpwstr>C:\Users\43727466\Desktop\Feb PPTs\Economics - NZ in 2014 - Paul Bloxham - 11 feb 2014.pptx</vt:lpwstr>
  </property>
  <property fmtid="{D5CDD505-2E9C-101B-9397-08002B2CF9AE}" pid="7" name="Classification">
    <vt:lpwstr>NOT-APPL</vt:lpwstr>
  </property>
  <property fmtid="{D5CDD505-2E9C-101B-9397-08002B2CF9AE}" pid="8" name="Source">
    <vt:lpwstr>External</vt:lpwstr>
  </property>
  <property fmtid="{D5CDD505-2E9C-101B-9397-08002B2CF9AE}" pid="9" name="Footers">
    <vt:lpwstr>External No Footers</vt:lpwstr>
  </property>
  <property fmtid="{D5CDD505-2E9C-101B-9397-08002B2CF9AE}" pid="10" name="HSBCClassification">
    <vt:lpwstr>HSBCCLAPUBLIC</vt:lpwstr>
  </property>
  <property fmtid="{D5CDD505-2E9C-101B-9397-08002B2CF9AE}" pid="11" name="DocClassification">
    <vt:lpwstr>CLANOTAPP</vt:lpwstr>
  </property>
  <property fmtid="{D5CDD505-2E9C-101B-9397-08002B2CF9AE}" pid="12" name="DisclosureType">
    <vt:i4>3</vt:i4>
  </property>
</Properties>
</file>