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74" r:id="rId2"/>
    <p:sldId id="275" r:id="rId3"/>
    <p:sldId id="344" r:id="rId4"/>
    <p:sldId id="315" r:id="rId5"/>
    <p:sldId id="316" r:id="rId6"/>
    <p:sldId id="317" r:id="rId7"/>
    <p:sldId id="319" r:id="rId8"/>
    <p:sldId id="320" r:id="rId9"/>
    <p:sldId id="322" r:id="rId10"/>
    <p:sldId id="323" r:id="rId11"/>
    <p:sldId id="324" r:id="rId12"/>
    <p:sldId id="325" r:id="rId13"/>
    <p:sldId id="345" r:id="rId14"/>
    <p:sldId id="327" r:id="rId15"/>
    <p:sldId id="328" r:id="rId16"/>
    <p:sldId id="329" r:id="rId17"/>
    <p:sldId id="330" r:id="rId18"/>
    <p:sldId id="331" r:id="rId19"/>
    <p:sldId id="347" r:id="rId20"/>
    <p:sldId id="332" r:id="rId21"/>
    <p:sldId id="297" r:id="rId22"/>
    <p:sldId id="333" r:id="rId23"/>
    <p:sldId id="334" r:id="rId24"/>
    <p:sldId id="300" r:id="rId25"/>
    <p:sldId id="301" r:id="rId26"/>
    <p:sldId id="302" r:id="rId27"/>
    <p:sldId id="303" r:id="rId28"/>
    <p:sldId id="304" r:id="rId29"/>
    <p:sldId id="348" r:id="rId30"/>
    <p:sldId id="305" r:id="rId31"/>
    <p:sldId id="336" r:id="rId32"/>
    <p:sldId id="337" r:id="rId33"/>
    <p:sldId id="338" r:id="rId34"/>
    <p:sldId id="341" r:id="rId35"/>
    <p:sldId id="342" r:id="rId36"/>
    <p:sldId id="346" r:id="rId37"/>
    <p:sldId id="343" r:id="rId38"/>
    <p:sldId id="31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1D749-EB77-4FA8-903F-C1BADAF4D5BF}" type="datetimeFigureOut">
              <a:rPr lang="en-NZ" smtClean="0"/>
              <a:t>5/12/2012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23A07-9DDF-47F5-9EA4-00A8473F554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444079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9B86B-0296-4DD9-A6BB-6D712DBF3DB1}" type="datetimeFigureOut">
              <a:rPr lang="en-NZ" smtClean="0"/>
              <a:t>5/12/2012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B1C50-DD71-4C00-91E0-11BE8633B2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70990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B1C50-DD71-4C00-91E0-11BE8633B2E8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9564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NZ" dirty="0" smtClean="0">
                <a:latin typeface="+mn-lt"/>
              </a:rPr>
              <a:t>Cleo is so much more than just a magazine - we continue to deliver cross platform campaigns that achieve impressive results. Such as last month Cleo bachelor - 650 attended the party, bachelor section @ Cleo.co.NZ delivered 1.2 million page views, bachelor behind the scenes on you tube - one bachelor received more than 17,000 views plus not to mention the 1000s of votes.</a:t>
            </a:r>
          </a:p>
          <a:p>
            <a:pPr>
              <a:defRPr/>
            </a:pPr>
            <a:r>
              <a:rPr lang="en-NZ" dirty="0" smtClean="0">
                <a:latin typeface="+mn-lt"/>
              </a:rPr>
              <a:t>We seeing a good response with QR codes - partnering with sponsors to bring the brands to life. Such as with our recent bachelor cover &amp; Jockey</a:t>
            </a:r>
          </a:p>
          <a:p>
            <a:pPr>
              <a:defRPr/>
            </a:pPr>
            <a:r>
              <a:rPr lang="en-NZ" dirty="0" smtClean="0">
                <a:latin typeface="+mn-lt"/>
              </a:rPr>
              <a:t> </a:t>
            </a:r>
          </a:p>
          <a:p>
            <a:pPr>
              <a:defRPr/>
            </a:pPr>
            <a:r>
              <a:rPr lang="en-NZ" dirty="0" smtClean="0">
                <a:latin typeface="+mn-lt"/>
              </a:rPr>
              <a:t> There's Cleo glam cam where the Cleo editorial show off your clients product in a ‘behind the scenes’ situation from the CLEO office. Hosted on You Tube</a:t>
            </a:r>
          </a:p>
          <a:p>
            <a:pPr>
              <a:defRPr/>
            </a:pPr>
            <a:r>
              <a:rPr lang="en-NZ" dirty="0" smtClean="0">
                <a:latin typeface="+mn-lt"/>
              </a:rPr>
              <a:t> </a:t>
            </a:r>
          </a:p>
          <a:p>
            <a:pPr>
              <a:defRPr/>
            </a:pPr>
            <a:r>
              <a:rPr lang="en-NZ" dirty="0" smtClean="0">
                <a:latin typeface="+mn-lt"/>
              </a:rPr>
              <a:t>Plus there’s Cleo street style app where by Cleo lovers upload their style pic and editorial pick a winner. Sponsorship opportunities for this and coming in July </a:t>
            </a:r>
          </a:p>
          <a:p>
            <a:pPr>
              <a:defRPr/>
            </a:pPr>
            <a:endParaRPr lang="en-NZ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D53AF0-8BE6-4EB7-9E42-EA3376FB769C}" type="slidenum">
              <a:rPr lang="en-NZ">
                <a:solidFill>
                  <a:prstClr val="black"/>
                </a:solidFill>
                <a:latin typeface="Arial" pitchFamily="34" charset="0"/>
              </a:rPr>
              <a:pPr eaLnBrk="1" hangingPunct="1"/>
              <a:t>19</a:t>
            </a:fld>
            <a:endParaRPr lang="en-NZ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BA0A-7431-42AE-8133-4E3AA8CD494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3521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BA0A-7431-42AE-8133-4E3AA8CD494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432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BA0A-7431-42AE-8133-4E3AA8CD494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5543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3332992"/>
            <a:ext cx="7772400" cy="549857"/>
          </a:xfrm>
          <a:prstGeom prst="rect">
            <a:avLst/>
          </a:prstGeom>
        </p:spPr>
        <p:txBody>
          <a:bodyPr lIns="102404" tIns="51202" rIns="102404" bIns="51202"/>
          <a:lstStyle>
            <a:lvl1pPr algn="l">
              <a:defRPr sz="2700" spc="0">
                <a:solidFill>
                  <a:schemeClr val="bg1"/>
                </a:solidFill>
                <a:latin typeface="YRThree Black"/>
                <a:cs typeface="YRThree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3983746"/>
            <a:ext cx="7772400" cy="500624"/>
          </a:xfrm>
          <a:prstGeom prst="rect">
            <a:avLst/>
          </a:prstGeom>
        </p:spPr>
        <p:txBody>
          <a:bodyPr lIns="102404" tIns="51202" rIns="102404" bIns="51202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YRThree Book"/>
                <a:cs typeface="YRThree Book"/>
              </a:defRPr>
            </a:lvl1pPr>
            <a:lvl2pPr marL="512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4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8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0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2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4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6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6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BA0A-7431-42AE-8133-4E3AA8CD494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426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BA0A-7431-42AE-8133-4E3AA8CD494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083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BA0A-7431-42AE-8133-4E3AA8CD494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5781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BA0A-7431-42AE-8133-4E3AA8CD494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705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BA0A-7431-42AE-8133-4E3AA8CD494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351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BA0A-7431-42AE-8133-4E3AA8CD494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5429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BA0A-7431-42AE-8133-4E3AA8CD494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2973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BA0A-7431-42AE-8133-4E3AA8CD494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475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DBA0A-7431-42AE-8133-4E3AA8CD4943}" type="slidenum">
              <a:rPr lang="en-NZ" smtClean="0"/>
              <a:t>‹#›</a:t>
            </a:fld>
            <a:endParaRPr lang="en-N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430323"/>
            <a:ext cx="1187624" cy="143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0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gDJn8bp1MJ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 bwMode="auto">
          <a:xfrm>
            <a:off x="685800" y="1028700"/>
            <a:ext cx="7990284" cy="28539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500" dirty="0">
                <a:solidFill>
                  <a:schemeClr val="tx1"/>
                </a:solidFill>
                <a:latin typeface="Arial" pitchFamily="34" charset="0"/>
                <a:ea typeface="YRThree Black" pitchFamily="50" charset="0"/>
                <a:cs typeface="Arial" pitchFamily="34" charset="0"/>
              </a:rPr>
              <a:t>Unlocking the strategic potential of the MPA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 bwMode="auto">
          <a:xfrm>
            <a:off x="685800" y="3983831"/>
            <a:ext cx="7772400" cy="50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NZ" dirty="0" smtClean="0">
                <a:solidFill>
                  <a:schemeClr val="tx1"/>
                </a:solidFill>
                <a:latin typeface="Arial" pitchFamily="34" charset="0"/>
                <a:ea typeface="YRThree Book" pitchFamily="50" charset="0"/>
                <a:cs typeface="Arial" pitchFamily="34" charset="0"/>
              </a:rPr>
              <a:t>Strategic development for 2013</a:t>
            </a:r>
            <a:endParaRPr lang="en-US" dirty="0" smtClean="0">
              <a:solidFill>
                <a:schemeClr val="tx1"/>
              </a:solidFill>
              <a:latin typeface="Arial" pitchFamily="34" charset="0"/>
              <a:ea typeface="YRThree Book" pitchFamily="50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311269" y="2375701"/>
            <a:ext cx="2286000" cy="8891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MPA Tomorrow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NZ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NZ" sz="2400" dirty="0">
                <a:latin typeface="Arial" pitchFamily="34" charset="0"/>
                <a:cs typeface="Arial" pitchFamily="34" charset="0"/>
              </a:rPr>
              <a:t>clear role to play </a:t>
            </a:r>
            <a:r>
              <a:rPr lang="en-NZ" sz="24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NZ" sz="2400" dirty="0">
                <a:latin typeface="Arial" pitchFamily="34" charset="0"/>
                <a:cs typeface="Arial" pitchFamily="34" charset="0"/>
              </a:rPr>
              <a:t>drive ad spend</a:t>
            </a:r>
            <a:r>
              <a:rPr lang="en-NZ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en-N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2830711" y="2430788"/>
            <a:ext cx="2996803" cy="356235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607" tIns="28804" rIns="57607" bIns="28804" anchor="ctr"/>
          <a:lstStyle/>
          <a:p>
            <a:pPr algn="ctr">
              <a:defRPr/>
            </a:pPr>
            <a:endParaRPr lang="en-NZ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519191" y="2086698"/>
            <a:ext cx="1619845" cy="28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NZ" sz="1500">
                <a:latin typeface="Arial" pitchFamily="34" charset="0"/>
                <a:cs typeface="Arial" pitchFamily="34" charset="0"/>
              </a:rPr>
              <a:t>The frontline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6563" y="5993139"/>
            <a:ext cx="3320951" cy="28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NZ" sz="1500">
                <a:latin typeface="Arial" pitchFamily="34" charset="0"/>
                <a:cs typeface="Arial" pitchFamily="34" charset="0"/>
              </a:rPr>
              <a:t>The MPA 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 rot="-3711852">
            <a:off x="1107728" y="4097228"/>
            <a:ext cx="4429125" cy="28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NZ" sz="1500" dirty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Advertisers 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 rot="3646495">
            <a:off x="3120182" y="4162118"/>
            <a:ext cx="4427935" cy="28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NZ" sz="1500" dirty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Publishers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7193" y="6236341"/>
            <a:ext cx="3320951" cy="289003"/>
          </a:xfrm>
          <a:prstGeom prst="rect">
            <a:avLst/>
          </a:prstGeom>
          <a:noFill/>
        </p:spPr>
        <p:txBody>
          <a:bodyPr lIns="57607" tIns="28804" rIns="57607" bIns="28804">
            <a:spAutoFit/>
          </a:bodyPr>
          <a:lstStyle/>
          <a:p>
            <a:pPr algn="ctr">
              <a:defRPr/>
            </a:pPr>
            <a:r>
              <a:rPr lang="en-NZ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Sponsors 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11269" y="2375701"/>
            <a:ext cx="2286000" cy="88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/>
          <a:p>
            <a:pPr algn="ctr"/>
            <a:r>
              <a:rPr lang="en-NZ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Providing tools/armour for the </a:t>
            </a:r>
            <a:r>
              <a:rPr lang="en-N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frontline</a:t>
            </a:r>
            <a:endParaRPr lang="en-N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B6DBA0A-7431-42AE-8133-4E3AA8CD4943}" type="slidenum">
              <a:rPr lang="en-NZ" smtClean="0">
                <a:solidFill>
                  <a:schemeClr val="tx1"/>
                </a:solidFill>
              </a:rPr>
              <a:pPr algn="ctr"/>
              <a:t>10</a:t>
            </a:fld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83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868144" y="3991026"/>
            <a:ext cx="2286000" cy="1166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MPA Tomorrow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>
            <a:normAutofit/>
          </a:bodyPr>
          <a:lstStyle/>
          <a:p>
            <a:r>
              <a:rPr lang="en-NZ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NZ" sz="2400" dirty="0">
                <a:latin typeface="Arial" pitchFamily="34" charset="0"/>
                <a:cs typeface="Arial" pitchFamily="34" charset="0"/>
              </a:rPr>
              <a:t>clear role to play </a:t>
            </a:r>
            <a:r>
              <a:rPr lang="en-NZ" sz="24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NZ" sz="2400" dirty="0">
                <a:latin typeface="Arial" pitchFamily="34" charset="0"/>
                <a:cs typeface="Arial" pitchFamily="34" charset="0"/>
              </a:rPr>
              <a:t>drive ad spend</a:t>
            </a:r>
            <a:r>
              <a:rPr lang="en-NZ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en-N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2830711" y="2430788"/>
            <a:ext cx="2996803" cy="356235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607" tIns="28804" rIns="57607" bIns="28804" anchor="ctr"/>
          <a:lstStyle/>
          <a:p>
            <a:pPr algn="ctr">
              <a:defRPr/>
            </a:pPr>
            <a:endParaRPr lang="en-NZ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519191" y="2086698"/>
            <a:ext cx="1619845" cy="28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NZ" sz="1500" dirty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The frontline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6563" y="5993139"/>
            <a:ext cx="3320951" cy="28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NZ" sz="1500">
                <a:latin typeface="Arial" pitchFamily="34" charset="0"/>
                <a:cs typeface="Arial" pitchFamily="34" charset="0"/>
              </a:rPr>
              <a:t>The MPA 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 rot="-3711852">
            <a:off x="1107728" y="4097228"/>
            <a:ext cx="4429125" cy="28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NZ" sz="1500" dirty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Advertisers 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 rot="3646495">
            <a:off x="3120182" y="4162118"/>
            <a:ext cx="4427935" cy="28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NZ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Publishers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7193" y="6236341"/>
            <a:ext cx="3320951" cy="289003"/>
          </a:xfrm>
          <a:prstGeom prst="rect">
            <a:avLst/>
          </a:prstGeom>
          <a:noFill/>
        </p:spPr>
        <p:txBody>
          <a:bodyPr lIns="57607" tIns="28804" rIns="57607" bIns="28804">
            <a:spAutoFit/>
          </a:bodyPr>
          <a:lstStyle/>
          <a:p>
            <a:pPr algn="ctr">
              <a:defRPr/>
            </a:pPr>
            <a:r>
              <a:rPr lang="en-NZ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Sponsors 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868144" y="3991026"/>
            <a:ext cx="2286000" cy="116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/>
          <a:p>
            <a:pPr algn="ctr"/>
            <a:r>
              <a:rPr lang="en-N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Being accountable and unbiased in our representation of our members</a:t>
            </a:r>
            <a:endParaRPr lang="en-N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B6DBA0A-7431-42AE-8133-4E3AA8CD4943}" type="slidenum">
              <a:rPr lang="en-NZ" smtClean="0">
                <a:solidFill>
                  <a:schemeClr val="tx1"/>
                </a:solidFill>
              </a:rPr>
              <a:pPr algn="ctr"/>
              <a:t>11</a:t>
            </a:fld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22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61678" y="3968960"/>
            <a:ext cx="2269033" cy="6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MPA Tomorrow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r>
              <a:rPr lang="en-NZ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NZ" sz="2400" dirty="0">
                <a:latin typeface="Arial" pitchFamily="34" charset="0"/>
                <a:cs typeface="Arial" pitchFamily="34" charset="0"/>
              </a:rPr>
              <a:t>clear role to play </a:t>
            </a:r>
            <a:r>
              <a:rPr lang="en-NZ" sz="24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NZ" sz="2400" dirty="0">
                <a:latin typeface="Arial" pitchFamily="34" charset="0"/>
                <a:cs typeface="Arial" pitchFamily="34" charset="0"/>
              </a:rPr>
              <a:t>drive ad spend</a:t>
            </a:r>
            <a:r>
              <a:rPr lang="en-NZ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en-N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2830711" y="2430788"/>
            <a:ext cx="2996803" cy="356235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607" tIns="28804" rIns="57607" bIns="28804" anchor="ctr"/>
          <a:lstStyle/>
          <a:p>
            <a:pPr algn="ctr">
              <a:defRPr/>
            </a:pPr>
            <a:endParaRPr lang="en-NZ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519191" y="2086698"/>
            <a:ext cx="1619845" cy="28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NZ" sz="1500" dirty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The frontline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6563" y="5993139"/>
            <a:ext cx="3320951" cy="28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NZ" sz="1500">
                <a:latin typeface="Arial" pitchFamily="34" charset="0"/>
                <a:cs typeface="Arial" pitchFamily="34" charset="0"/>
              </a:rPr>
              <a:t>The MPA 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 rot="-3711852">
            <a:off x="1107728" y="4097228"/>
            <a:ext cx="4429125" cy="28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NZ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Advertisers 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 rot="3646495">
            <a:off x="3120182" y="4162118"/>
            <a:ext cx="4427935" cy="28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NZ" sz="1500" dirty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Publishers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7193" y="6236341"/>
            <a:ext cx="3320951" cy="289003"/>
          </a:xfrm>
          <a:prstGeom prst="rect">
            <a:avLst/>
          </a:prstGeom>
          <a:noFill/>
        </p:spPr>
        <p:txBody>
          <a:bodyPr lIns="57607" tIns="28804" rIns="57607" bIns="28804">
            <a:spAutoFit/>
          </a:bodyPr>
          <a:lstStyle/>
          <a:p>
            <a:pPr algn="ctr">
              <a:defRPr/>
            </a:pPr>
            <a:r>
              <a:rPr lang="en-NZ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Sponsors 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61678" y="3968960"/>
            <a:ext cx="2286000" cy="6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/>
          <a:p>
            <a:pPr algn="ctr"/>
            <a:r>
              <a:rPr lang="en-NZ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Giving them reasons to say yes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B6DBA0A-7431-42AE-8133-4E3AA8CD4943}" type="slidenum">
              <a:rPr lang="en-NZ" smtClean="0">
                <a:solidFill>
                  <a:schemeClr val="tx1"/>
                </a:solidFill>
              </a:rPr>
              <a:pPr algn="ctr"/>
              <a:t>12</a:t>
            </a:fld>
            <a:endParaRPr lang="en-N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12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Evolving the Conversation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NZ" sz="1800" dirty="0">
                <a:latin typeface="Arial" pitchFamily="34" charset="0"/>
                <a:ea typeface="YRThree Medium" pitchFamily="50" charset="0"/>
                <a:cs typeface="Arial" pitchFamily="34" charset="0"/>
              </a:rPr>
              <a:t>As an industry we have to commit to evolving the way we </a:t>
            </a:r>
            <a:r>
              <a:rPr lang="en-NZ" sz="1800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talk </a:t>
            </a:r>
            <a:r>
              <a:rPr lang="en-NZ" sz="1800" dirty="0">
                <a:latin typeface="Arial" pitchFamily="34" charset="0"/>
                <a:ea typeface="YRThree Medium" pitchFamily="50" charset="0"/>
                <a:cs typeface="Arial" pitchFamily="34" charset="0"/>
              </a:rPr>
              <a:t>about ourselves.</a:t>
            </a:r>
          </a:p>
          <a:p>
            <a:pPr>
              <a:defRPr/>
            </a:pPr>
            <a:endParaRPr lang="en-NZ" sz="1800" dirty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pPr marL="288036" indent="-288036">
              <a:buFontTx/>
              <a:buChar char="-"/>
              <a:defRPr/>
            </a:pPr>
            <a:r>
              <a:rPr lang="en-NZ" sz="1800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Continue the evolution </a:t>
            </a:r>
            <a:r>
              <a:rPr lang="en-NZ" sz="1800" dirty="0">
                <a:latin typeface="Arial" pitchFamily="34" charset="0"/>
                <a:ea typeface="YRThree Medium" pitchFamily="50" charset="0"/>
                <a:cs typeface="Arial" pitchFamily="34" charset="0"/>
              </a:rPr>
              <a:t>from </a:t>
            </a:r>
            <a:r>
              <a:rPr lang="en-NZ" sz="1800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solely commoditised </a:t>
            </a:r>
            <a:r>
              <a:rPr lang="en-NZ" sz="1800" dirty="0">
                <a:latin typeface="Arial" pitchFamily="34" charset="0"/>
                <a:ea typeface="YRThree Medium" pitchFamily="50" charset="0"/>
                <a:cs typeface="Arial" pitchFamily="34" charset="0"/>
              </a:rPr>
              <a:t>measurement to meaningful insights</a:t>
            </a:r>
          </a:p>
          <a:p>
            <a:pPr marL="288036" indent="-288036">
              <a:buFontTx/>
              <a:buChar char="-"/>
              <a:defRPr/>
            </a:pPr>
            <a:endParaRPr lang="en-NZ" sz="1800" dirty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pPr marL="288036" indent="-288036">
              <a:buFontTx/>
              <a:buChar char="-"/>
              <a:defRPr/>
            </a:pPr>
            <a:r>
              <a:rPr lang="en-NZ" sz="1800" dirty="0">
                <a:latin typeface="Arial" pitchFamily="34" charset="0"/>
                <a:ea typeface="YRThree Medium" pitchFamily="50" charset="0"/>
                <a:cs typeface="Arial" pitchFamily="34" charset="0"/>
              </a:rPr>
              <a:t>Move from ‘selling pages’ to ‘selling solutions’;</a:t>
            </a:r>
          </a:p>
          <a:p>
            <a:pPr marL="288036" indent="-288036">
              <a:buFontTx/>
              <a:buChar char="-"/>
              <a:defRPr/>
            </a:pPr>
            <a:endParaRPr lang="en-NZ" sz="1800" dirty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pPr marL="288036" indent="-288036">
              <a:buFontTx/>
              <a:buChar char="-"/>
              <a:defRPr/>
            </a:pPr>
            <a:r>
              <a:rPr lang="en-NZ" sz="1800" dirty="0">
                <a:latin typeface="Arial" pitchFamily="34" charset="0"/>
                <a:ea typeface="YRThree Medium" pitchFamily="50" charset="0"/>
                <a:cs typeface="Arial" pitchFamily="34" charset="0"/>
              </a:rPr>
              <a:t>Move from ‘defending our patch’ to inspiring great work</a:t>
            </a:r>
            <a:r>
              <a:rPr lang="en-NZ" sz="1800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.</a:t>
            </a:r>
            <a:endParaRPr lang="en-NZ" sz="1800" dirty="0">
              <a:latin typeface="Arial" pitchFamily="34" charset="0"/>
              <a:ea typeface="YRThree Medium" pitchFamily="50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B6DBA0A-7431-42AE-8133-4E3AA8CD4943}" type="slidenum">
              <a:rPr lang="en-NZ" smtClean="0">
                <a:solidFill>
                  <a:schemeClr val="tx1"/>
                </a:solidFill>
              </a:rPr>
              <a:pPr algn="ctr"/>
              <a:t>13</a:t>
            </a:fld>
            <a:endParaRPr lang="en-N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68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5 Things We’ve Learnt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NZ" sz="1800" b="1" dirty="0">
                <a:latin typeface="Arial" pitchFamily="34" charset="0"/>
                <a:ea typeface="YRThree Medium" pitchFamily="50" charset="0"/>
                <a:cs typeface="Arial" pitchFamily="34" charset="0"/>
              </a:rPr>
              <a:t>#1 </a:t>
            </a:r>
            <a:r>
              <a:rPr lang="en-NZ" sz="1800" b="1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Evolution does not mean extinction</a:t>
            </a:r>
            <a:endParaRPr lang="en-NZ" sz="1800" b="1" dirty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endParaRPr lang="en-NZ" sz="1800" dirty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NZ" sz="1800" dirty="0">
                <a:latin typeface="Arial" pitchFamily="34" charset="0"/>
                <a:ea typeface="YRThree Medium" pitchFamily="50" charset="0"/>
                <a:cs typeface="Arial" pitchFamily="34" charset="0"/>
              </a:rPr>
              <a:t>Fostered by technology, readers are </a:t>
            </a:r>
            <a:r>
              <a:rPr lang="en-NZ" sz="1800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reading more magazines across both digital and print platforms</a:t>
            </a:r>
            <a:endParaRPr lang="en-NZ" sz="1800" dirty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endParaRPr lang="en-NZ" sz="1800" dirty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NZ" sz="1600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	“..rather than abandoning print for digital, consumers exposed to digital editions 	are expanding their overall print reading repertoire across platforms.</a:t>
            </a:r>
          </a:p>
          <a:p>
            <a:endParaRPr lang="en-NZ" sz="1600" dirty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NZ" sz="1600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	68% have read a magazine on a tablet that they have not previously read in 	print.</a:t>
            </a:r>
          </a:p>
          <a:p>
            <a:pPr marL="0" indent="0">
              <a:buNone/>
            </a:pPr>
            <a:r>
              <a:rPr lang="en-NZ" sz="1600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	52% have a magazine and/or newspaper repertoire …wider than before they 	owned a tablet”</a:t>
            </a:r>
            <a:endParaRPr lang="en-NZ" sz="1600" dirty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endParaRPr lang="en-NZ" sz="1800" dirty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NZ" sz="1800" b="1" dirty="0">
                <a:latin typeface="Arial" pitchFamily="34" charset="0"/>
                <a:ea typeface="YRThree Medium" pitchFamily="50" charset="0"/>
                <a:cs typeface="Arial" pitchFamily="34" charset="0"/>
              </a:rPr>
              <a:t>Key outtake: There is no ‘substitution-effect</a:t>
            </a:r>
            <a:r>
              <a:rPr lang="en-NZ" sz="1800" b="1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’. The market is growing, </a:t>
            </a:r>
          </a:p>
          <a:p>
            <a:pPr marL="0" indent="0">
              <a:buNone/>
            </a:pPr>
            <a:r>
              <a:rPr lang="en-NZ" sz="1800" b="1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not contracting</a:t>
            </a:r>
            <a:endParaRPr lang="en-NZ" sz="1800" b="1" dirty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endParaRPr lang="en-N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06375" y="6380357"/>
            <a:ext cx="4941689" cy="28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/>
            <a:r>
              <a:rPr lang="en-NZ" sz="1500" dirty="0">
                <a:latin typeface="Arial" pitchFamily="34" charset="0"/>
                <a:cs typeface="Arial" pitchFamily="34" charset="0"/>
              </a:rPr>
              <a:t>Source: PPA TAP report 2012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B6DBA0A-7431-42AE-8133-4E3AA8CD4943}" type="slidenum">
              <a:rPr lang="en-NZ" smtClean="0">
                <a:solidFill>
                  <a:schemeClr val="tx1"/>
                </a:solidFill>
              </a:rPr>
              <a:pPr algn="ctr"/>
              <a:t>14</a:t>
            </a:fld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31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5 Things We’ve Learnt</a:t>
            </a:r>
            <a:endParaRPr lang="en-NZ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>
          <a:xfrm>
            <a:off x="417910" y="1567731"/>
            <a:ext cx="3627239" cy="45255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NZ" sz="1800" b="1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#2 Adapt and adopt</a:t>
            </a:r>
          </a:p>
          <a:p>
            <a:pPr marL="0" indent="0">
              <a:buNone/>
            </a:pPr>
            <a:r>
              <a:rPr lang="en-NZ" sz="1800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/>
            </a:r>
            <a:br>
              <a:rPr lang="en-NZ" sz="1800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</a:br>
            <a:r>
              <a:rPr lang="en-NZ" sz="1800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Print advertising is evolving with the addition of multi-media technology.</a:t>
            </a:r>
          </a:p>
          <a:p>
            <a:pPr marL="0" indent="0">
              <a:buNone/>
            </a:pPr>
            <a:endParaRPr lang="en-NZ" sz="1800" dirty="0" smtClean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NZ" sz="1800" dirty="0" err="1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Eg</a:t>
            </a:r>
            <a:r>
              <a:rPr lang="en-NZ" sz="1800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. </a:t>
            </a:r>
            <a:r>
              <a:rPr lang="en-NZ" sz="1800" dirty="0" err="1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marie</a:t>
            </a:r>
            <a:r>
              <a:rPr lang="en-NZ" sz="1800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 </a:t>
            </a:r>
            <a:r>
              <a:rPr lang="en-NZ" sz="1800" dirty="0" err="1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claire</a:t>
            </a:r>
            <a:r>
              <a:rPr lang="en-NZ" sz="1800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 has just launched the UK’s first NFC enabled ad. </a:t>
            </a:r>
          </a:p>
          <a:p>
            <a:pPr marL="0" indent="0">
              <a:buNone/>
            </a:pPr>
            <a:endParaRPr lang="en-NZ" sz="1800" dirty="0" smtClean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NZ" sz="1800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New technology will increase </a:t>
            </a:r>
            <a:r>
              <a:rPr lang="en-NZ" sz="1800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magazines appeal </a:t>
            </a:r>
            <a:r>
              <a:rPr lang="en-NZ" sz="1800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to a wider range of advertisers </a:t>
            </a:r>
            <a:r>
              <a:rPr lang="en-NZ" sz="1800" dirty="0" err="1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eg</a:t>
            </a:r>
            <a:r>
              <a:rPr lang="en-NZ" sz="1800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. Retailers.</a:t>
            </a:r>
          </a:p>
        </p:txBody>
      </p:sp>
      <p:pic>
        <p:nvPicPr>
          <p:cNvPr id="5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615" y="1286445"/>
            <a:ext cx="4401177" cy="415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40234" y="5877272"/>
            <a:ext cx="6562427" cy="33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/>
            <a:r>
              <a:rPr lang="en-NZ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Key outtake: There are </a:t>
            </a:r>
            <a:r>
              <a:rPr lang="en-NZ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ongoing</a:t>
            </a:r>
            <a:r>
              <a:rPr lang="en-NZ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opportunities </a:t>
            </a:r>
            <a:r>
              <a:rPr lang="en-NZ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innovate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B6DBA0A-7431-42AE-8133-4E3AA8CD4943}" type="slidenum">
              <a:rPr lang="en-NZ" smtClean="0">
                <a:solidFill>
                  <a:schemeClr val="tx1"/>
                </a:solidFill>
              </a:rPr>
              <a:pPr algn="ctr"/>
              <a:t>15</a:t>
            </a:fld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58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5 Things We’ve Learnt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NZ" b="1" dirty="0">
                <a:latin typeface="Arial" pitchFamily="34" charset="0"/>
                <a:ea typeface="YRThree Medium" pitchFamily="50" charset="0"/>
                <a:cs typeface="Arial" pitchFamily="34" charset="0"/>
              </a:rPr>
              <a:t>#</a:t>
            </a:r>
            <a:r>
              <a:rPr lang="en-NZ" b="1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3 Keep your friends close and your enemies closer</a:t>
            </a:r>
            <a:endParaRPr lang="en-NZ" b="1" dirty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endParaRPr lang="en-NZ" dirty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NZ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Magazines </a:t>
            </a:r>
            <a:r>
              <a:rPr lang="en-NZ" dirty="0">
                <a:latin typeface="Arial" pitchFamily="34" charset="0"/>
                <a:ea typeface="YRThree Medium" pitchFamily="50" charset="0"/>
                <a:cs typeface="Arial" pitchFamily="34" charset="0"/>
              </a:rPr>
              <a:t>make </a:t>
            </a:r>
            <a:r>
              <a:rPr lang="en-NZ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advertising campaigns far </a:t>
            </a:r>
            <a:r>
              <a:rPr lang="en-NZ" dirty="0">
                <a:latin typeface="Arial" pitchFamily="34" charset="0"/>
                <a:ea typeface="YRThree Medium" pitchFamily="50" charset="0"/>
                <a:cs typeface="Arial" pitchFamily="34" charset="0"/>
              </a:rPr>
              <a:t>more </a:t>
            </a:r>
            <a:r>
              <a:rPr lang="en-NZ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effective, either when used alone, or in conjunction with other media.</a:t>
            </a:r>
            <a:endParaRPr lang="en-NZ" dirty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endParaRPr lang="en-NZ" dirty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NZ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“..magazines showed a higher average ROI than any other media channel involved, including television, internet and newspapers”   </a:t>
            </a:r>
          </a:p>
          <a:p>
            <a:pPr marL="0" indent="0">
              <a:buNone/>
            </a:pPr>
            <a:endParaRPr lang="en-NZ" dirty="0" smtClean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NZ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“61</a:t>
            </a:r>
            <a:r>
              <a:rPr lang="en-NZ" dirty="0">
                <a:latin typeface="Arial" pitchFamily="34" charset="0"/>
                <a:ea typeface="YRThree Medium" pitchFamily="50" charset="0"/>
                <a:cs typeface="Arial" pitchFamily="34" charset="0"/>
              </a:rPr>
              <a:t>% of respondents agreed that they were more likely to remember a brand after seeing advertising in magazines as well as TV”</a:t>
            </a:r>
          </a:p>
          <a:p>
            <a:pPr marL="0" indent="0">
              <a:buNone/>
            </a:pPr>
            <a:r>
              <a:rPr lang="en-NZ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 </a:t>
            </a:r>
            <a:endParaRPr lang="en-NZ" dirty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NZ" b="1" dirty="0">
                <a:latin typeface="Arial" pitchFamily="34" charset="0"/>
                <a:ea typeface="YRThree Medium" pitchFamily="50" charset="0"/>
                <a:cs typeface="Arial" pitchFamily="34" charset="0"/>
              </a:rPr>
              <a:t>Key outtake: </a:t>
            </a:r>
            <a:r>
              <a:rPr lang="en-NZ" b="1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Magazines have been and will continue to be a highly effective advertising channel</a:t>
            </a:r>
            <a:endParaRPr lang="en-NZ" b="1" dirty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endParaRPr lang="en-N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51520" y="6380357"/>
            <a:ext cx="6552728" cy="28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607" tIns="28804" rIns="57607" bIns="28804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/>
            <a:r>
              <a:rPr lang="en-NZ" sz="1500" dirty="0">
                <a:latin typeface="Arial" pitchFamily="34" charset="0"/>
                <a:cs typeface="Arial" pitchFamily="34" charset="0"/>
              </a:rPr>
              <a:t>Source: </a:t>
            </a:r>
            <a:r>
              <a:rPr lang="en-NZ" sz="1500" dirty="0" smtClean="0">
                <a:latin typeface="Arial" pitchFamily="34" charset="0"/>
                <a:cs typeface="Arial" pitchFamily="34" charset="0"/>
              </a:rPr>
              <a:t>PPA </a:t>
            </a:r>
            <a:r>
              <a:rPr lang="en-NZ" sz="1500" dirty="0" err="1" smtClean="0">
                <a:latin typeface="Arial" pitchFamily="34" charset="0"/>
                <a:cs typeface="Arial" pitchFamily="34" charset="0"/>
              </a:rPr>
              <a:t>Magonomics</a:t>
            </a:r>
            <a:r>
              <a:rPr lang="en-NZ" sz="1500" dirty="0" smtClean="0">
                <a:latin typeface="Arial" pitchFamily="34" charset="0"/>
                <a:cs typeface="Arial" pitchFamily="34" charset="0"/>
              </a:rPr>
              <a:t> 2012, FIPP </a:t>
            </a:r>
            <a:r>
              <a:rPr lang="en-NZ" sz="1500" dirty="0">
                <a:latin typeface="Arial" pitchFamily="34" charset="0"/>
                <a:cs typeface="Arial" pitchFamily="34" charset="0"/>
              </a:rPr>
              <a:t>Proof of Performance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B6DBA0A-7431-42AE-8133-4E3AA8CD4943}" type="slidenum">
              <a:rPr lang="en-NZ" smtClean="0">
                <a:solidFill>
                  <a:schemeClr val="tx1"/>
                </a:solidFill>
              </a:rPr>
              <a:pPr algn="ctr"/>
              <a:t>16</a:t>
            </a:fld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6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5 Things We’ve Learnt</a:t>
            </a:r>
            <a:endParaRPr lang="en-NZ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>
          <a:xfrm>
            <a:off x="417909" y="1567731"/>
            <a:ext cx="4964014" cy="45255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indent="0">
              <a:buNone/>
            </a:pPr>
            <a:r>
              <a:rPr lang="en-NZ" b="1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#4 If it </a:t>
            </a:r>
            <a:r>
              <a:rPr lang="en-NZ" b="1" dirty="0" err="1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ain’t</a:t>
            </a:r>
            <a:r>
              <a:rPr lang="en-NZ" b="1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 broke…. </a:t>
            </a:r>
          </a:p>
          <a:p>
            <a:endParaRPr lang="en-NZ" dirty="0" smtClean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NZ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The world’s most covetable brands are still using magazines to </a:t>
            </a:r>
            <a:r>
              <a:rPr lang="en-NZ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evolve </a:t>
            </a:r>
            <a:r>
              <a:rPr lang="en-NZ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their brands to connect with the high net worth market.</a:t>
            </a:r>
          </a:p>
          <a:p>
            <a:endParaRPr lang="en-NZ" dirty="0" smtClean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endParaRPr lang="en-NZ" dirty="0" smtClean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endParaRPr lang="en-NZ" dirty="0" smtClean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endParaRPr lang="en-NZ" dirty="0" smtClean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endParaRPr lang="en-NZ" dirty="0" smtClean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pPr marL="0" indent="0">
              <a:buNone/>
            </a:pPr>
            <a:endParaRPr lang="en-NZ" b="1" dirty="0" smtClean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NZ" b="1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Key outtake: Brands still need us</a:t>
            </a:r>
          </a:p>
          <a:p>
            <a:pPr marL="0" indent="0">
              <a:buNone/>
            </a:pPr>
            <a:endParaRPr lang="en-NZ" dirty="0" smtClean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endParaRPr lang="en-NZ" dirty="0" smtClean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endParaRPr lang="en-NZ" dirty="0" smtClean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endParaRPr lang="en-NZ" dirty="0" smtClean="0">
              <a:latin typeface="Arial" pitchFamily="34" charset="0"/>
              <a:ea typeface="YRThree Medium" pitchFamily="50" charset="0"/>
              <a:cs typeface="Arial" pitchFamily="34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3645024"/>
            <a:ext cx="4414838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06375" y="6380357"/>
            <a:ext cx="4941689" cy="28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/>
            <a:r>
              <a:rPr lang="en-NZ" sz="1500" dirty="0">
                <a:latin typeface="Arial" pitchFamily="34" charset="0"/>
                <a:cs typeface="Arial" pitchFamily="34" charset="0"/>
              </a:rPr>
              <a:t>Source: FIPP Proof of Performance 2012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B6DBA0A-7431-42AE-8133-4E3AA8CD4943}" type="slidenum">
              <a:rPr lang="en-NZ" smtClean="0">
                <a:solidFill>
                  <a:schemeClr val="tx1"/>
                </a:solidFill>
              </a:rPr>
              <a:pPr algn="ctr"/>
              <a:t>17</a:t>
            </a:fld>
            <a:endParaRPr lang="en-NZ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985" y="1363409"/>
            <a:ext cx="3638503" cy="501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09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5 Things We’ve Learnt</a:t>
            </a:r>
            <a:endParaRPr lang="en-NZ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 bwMode="auto">
          <a:xfrm>
            <a:off x="323528" y="1567731"/>
            <a:ext cx="7704856" cy="45255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NZ" sz="1800" b="1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#5 </a:t>
            </a:r>
            <a:r>
              <a:rPr lang="en-NZ" sz="1800" b="1" dirty="0">
                <a:latin typeface="Arial" pitchFamily="34" charset="0"/>
                <a:ea typeface="YRThree Medium" pitchFamily="50" charset="0"/>
                <a:cs typeface="Arial" pitchFamily="34" charset="0"/>
              </a:rPr>
              <a:t>The whole is greater than the sum of it’s </a:t>
            </a:r>
            <a:r>
              <a:rPr lang="en-NZ" sz="1800" b="1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parts</a:t>
            </a:r>
          </a:p>
          <a:p>
            <a:pPr marL="0" indent="0">
              <a:buNone/>
            </a:pPr>
            <a:endParaRPr lang="en-NZ" sz="1800" dirty="0" smtClean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NZ" sz="1800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Magazine brands can embrace communities of interest, and can evolve to remain relevant outside our core print vehicle.</a:t>
            </a:r>
          </a:p>
          <a:p>
            <a:endParaRPr lang="en-NZ" sz="1800" dirty="0" smtClean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NZ" sz="1800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The benefit for advertisers is that they can reach and engage communities of interest across all magazine brand </a:t>
            </a:r>
            <a:r>
              <a:rPr lang="en-NZ" sz="1800" dirty="0" err="1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touchpoints</a:t>
            </a:r>
            <a:r>
              <a:rPr lang="en-NZ" sz="1800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.</a:t>
            </a:r>
          </a:p>
          <a:p>
            <a:endParaRPr lang="en-NZ" sz="1800" dirty="0" smtClean="0">
              <a:latin typeface="Arial" pitchFamily="34" charset="0"/>
              <a:ea typeface="YRThree Medium" pitchFamily="50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4221088"/>
            <a:ext cx="7979569" cy="6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/>
          <a:p>
            <a:pPr algn="l"/>
            <a:r>
              <a:rPr lang="en-NZ" b="1" dirty="0">
                <a:latin typeface="Arial" pitchFamily="34" charset="0"/>
                <a:cs typeface="Arial" pitchFamily="34" charset="0"/>
              </a:rPr>
              <a:t>Key outtake: Only channel where the brand lives beyond the medium into the </a:t>
            </a:r>
            <a:r>
              <a:rPr lang="en-NZ" b="1" dirty="0" err="1">
                <a:latin typeface="Arial" pitchFamily="34" charset="0"/>
                <a:cs typeface="Arial" pitchFamily="34" charset="0"/>
              </a:rPr>
              <a:t>mindset</a:t>
            </a:r>
            <a:r>
              <a:rPr lang="en-NZ" b="1" dirty="0">
                <a:latin typeface="Arial" pitchFamily="34" charset="0"/>
                <a:cs typeface="Arial" pitchFamily="34" charset="0"/>
              </a:rPr>
              <a:t> of consumers 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51520" y="6524373"/>
            <a:ext cx="4941689" cy="28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/>
            <a:r>
              <a:rPr lang="en-NZ" sz="1500" dirty="0">
                <a:latin typeface="Arial" pitchFamily="34" charset="0"/>
                <a:cs typeface="Arial" pitchFamily="34" charset="0"/>
              </a:rPr>
              <a:t>Source: FIPP Proof of Performance 2012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B6DBA0A-7431-42AE-8133-4E3AA8CD4943}" type="slidenum">
              <a:rPr lang="en-NZ" smtClean="0">
                <a:solidFill>
                  <a:schemeClr val="tx1"/>
                </a:solidFill>
              </a:rPr>
              <a:pPr algn="ctr"/>
              <a:t>18</a:t>
            </a:fld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05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825" y="260350"/>
            <a:ext cx="8642350" cy="7921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NZ">
              <a:solidFill>
                <a:srgbClr val="FFFFFF"/>
              </a:solidFill>
            </a:endParaRPr>
          </a:p>
        </p:txBody>
      </p:sp>
      <p:pic>
        <p:nvPicPr>
          <p:cNvPr id="3481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"/>
          <a:stretch>
            <a:fillRect/>
          </a:stretch>
        </p:blipFill>
        <p:spPr bwMode="auto">
          <a:xfrm>
            <a:off x="395288" y="285750"/>
            <a:ext cx="1800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6"/>
          <p:cNvSpPr txBox="1">
            <a:spLocks noChangeArrowheads="1"/>
          </p:cNvSpPr>
          <p:nvPr/>
        </p:nvSpPr>
        <p:spPr bwMode="auto">
          <a:xfrm>
            <a:off x="7164388" y="330200"/>
            <a:ext cx="1604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0167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0167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0167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0167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0167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01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01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01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01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NZ" sz="900" b="1">
                <a:solidFill>
                  <a:srgbClr val="FFFFFF"/>
                </a:solidFill>
                <a:latin typeface="Georgia" pitchFamily="18" charset="0"/>
              </a:rPr>
              <a:t>Key Statistics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NZ" sz="900">
                <a:solidFill>
                  <a:srgbClr val="FFFFFF"/>
                </a:solidFill>
                <a:latin typeface="Georgia" pitchFamily="18" charset="0"/>
              </a:rPr>
              <a:t>Readership: 154,000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NZ" sz="900">
                <a:solidFill>
                  <a:srgbClr val="FFFFFF"/>
                </a:solidFill>
                <a:latin typeface="Georgia" pitchFamily="18" charset="0"/>
              </a:rPr>
              <a:t>Circulation: 12,556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NZ" sz="900">
                <a:solidFill>
                  <a:srgbClr val="FFFFFF"/>
                </a:solidFill>
                <a:latin typeface="Georgia" pitchFamily="18" charset="0"/>
              </a:rPr>
              <a:t>Core Target: Females 18-29 </a:t>
            </a:r>
          </a:p>
        </p:txBody>
      </p:sp>
      <p:pic>
        <p:nvPicPr>
          <p:cNvPr id="34822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" t="16893" r="3650" b="16476"/>
          <a:stretch>
            <a:fillRect/>
          </a:stretch>
        </p:blipFill>
        <p:spPr bwMode="auto">
          <a:xfrm>
            <a:off x="3221038" y="3573463"/>
            <a:ext cx="2646362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1439863"/>
            <a:ext cx="1754188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TextBox 19"/>
          <p:cNvSpPr txBox="1">
            <a:spLocks noChangeArrowheads="1"/>
          </p:cNvSpPr>
          <p:nvPr/>
        </p:nvSpPr>
        <p:spPr bwMode="auto">
          <a:xfrm>
            <a:off x="3203575" y="2565400"/>
            <a:ext cx="27797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NZ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CLEO Video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NZ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Editor </a:t>
            </a:r>
            <a:r>
              <a:rPr lang="en-NZ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NZ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presents new products</a:t>
            </a:r>
          </a:p>
        </p:txBody>
      </p:sp>
      <p:pic>
        <p:nvPicPr>
          <p:cNvPr id="34825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868863"/>
            <a:ext cx="1782762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TextBox 21"/>
          <p:cNvSpPr txBox="1">
            <a:spLocks noChangeArrowheads="1"/>
          </p:cNvSpPr>
          <p:nvPr/>
        </p:nvSpPr>
        <p:spPr bwMode="auto">
          <a:xfrm>
            <a:off x="4356100" y="6213475"/>
            <a:ext cx="252015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NZ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CLEO Events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NZ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Bachelor of the Year Party leveraging through </a:t>
            </a:r>
            <a:r>
              <a:rPr lang="en-NZ" sz="1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Ticketek</a:t>
            </a:r>
            <a:r>
              <a:rPr lang="en-NZ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650 attendees </a:t>
            </a:r>
          </a:p>
        </p:txBody>
      </p:sp>
      <p:pic>
        <p:nvPicPr>
          <p:cNvPr id="34827" name="Picture 15" descr="https://encrypted-tbn1.google.com/images?q=tbn:ANd9GcR5lObhWYQ6nFv222JwoiamxJ2t_8mHtsCtic1uBGJKdrw-IGp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7" b="21753"/>
          <a:stretch>
            <a:fillRect/>
          </a:stretch>
        </p:blipFill>
        <p:spPr bwMode="auto">
          <a:xfrm>
            <a:off x="4713288" y="4868863"/>
            <a:ext cx="925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TextBox 23"/>
          <p:cNvSpPr txBox="1">
            <a:spLocks noChangeArrowheads="1"/>
          </p:cNvSpPr>
          <p:nvPr/>
        </p:nvSpPr>
        <p:spPr bwMode="auto">
          <a:xfrm>
            <a:off x="6876256" y="5705475"/>
            <a:ext cx="208835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NZ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CLEO Facebook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NZ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13,270 likes</a:t>
            </a:r>
            <a:endParaRPr lang="en-NZ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NZ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Frequent celebrity &amp; fashion updates. Behind-the-scenes from the CLEO office, and giveaways</a:t>
            </a:r>
          </a:p>
        </p:txBody>
      </p:sp>
      <p:pic>
        <p:nvPicPr>
          <p:cNvPr id="34829" name="Picture 9" descr="C:\Users\jbourke\AppData\Local\Microsoft\Windows\Temporary Internet Files\Content.Outlook\HCM2MXAG\CLEO faceboo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r="13667"/>
          <a:stretch>
            <a:fillRect/>
          </a:stretch>
        </p:blipFill>
        <p:spPr bwMode="auto">
          <a:xfrm>
            <a:off x="7345363" y="3573463"/>
            <a:ext cx="1547812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4" descr="https://encrypted-tbn1.google.com/images?q=tbn:ANd9GcRQmLuM3M3ZL8nqOuAtZ5ug1ftMC3K0u_SvSjNttH-jhubWTEz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4862513"/>
            <a:ext cx="696913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1" name="TextBox 26"/>
          <p:cNvSpPr txBox="1">
            <a:spLocks noChangeArrowheads="1"/>
          </p:cNvSpPr>
          <p:nvPr/>
        </p:nvSpPr>
        <p:spPr bwMode="auto">
          <a:xfrm>
            <a:off x="6443663" y="2492375"/>
            <a:ext cx="25082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NZ" sz="11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cleo.co.nz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NZ" sz="11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60,000 – 70,000 visitors per month.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NZ" sz="11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Bachelor Season (Feb-April) 1.2 million page views in 2012</a:t>
            </a:r>
          </a:p>
        </p:txBody>
      </p:sp>
      <p:pic>
        <p:nvPicPr>
          <p:cNvPr id="34832" name="Picture 11" descr="C:\Users\jbourke\AppData\Local\Microsoft\Windows\Temporary Internet Files\Content.Outlook\HCM2MXAG\Cleo co nz- bachelor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219200"/>
            <a:ext cx="225583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3" name="Picture 8" descr="https://encrypted-tbn3.google.com/images?q=tbn:ANd9GcQNfwnnbt9ClPagwHnLYY5TqkjaLyT10HCChS53dqcG4Y1OImC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" t="31548" b="29417"/>
          <a:stretch>
            <a:fillRect/>
          </a:stretch>
        </p:blipFill>
        <p:spPr bwMode="auto">
          <a:xfrm>
            <a:off x="8012113" y="2128838"/>
            <a:ext cx="881062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4" name="TextBox 29"/>
          <p:cNvSpPr txBox="1">
            <a:spLocks noChangeArrowheads="1"/>
          </p:cNvSpPr>
          <p:nvPr/>
        </p:nvSpPr>
        <p:spPr bwMode="auto">
          <a:xfrm>
            <a:off x="150813" y="2420938"/>
            <a:ext cx="2549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NZ" sz="11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CLEO Channel on You Tube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NZ" sz="11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portal for all CLEO-related videos; i.e. Bachelor Cover Shoot and Party etc.</a:t>
            </a:r>
          </a:p>
        </p:txBody>
      </p:sp>
      <p:pic>
        <p:nvPicPr>
          <p:cNvPr id="34835" name="Picture 2" descr="C:\Users\jbourke\AppData\Local\Microsoft\Windows\Temporary Internet Files\Content.Outlook\HCM2MXAG\CLEO youtube (2)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196975"/>
            <a:ext cx="21764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6" name="Picture 6" descr="https://encrypted-tbn2.google.com/images?q=tbn:ANd9GcRCUViLB9JV51O5ZgbC9y0zo-9caKcPRu5wsqIef39d4u0fpg_zA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211388"/>
            <a:ext cx="5635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7" name="TextBox 32"/>
          <p:cNvSpPr txBox="1">
            <a:spLocks noChangeArrowheads="1"/>
          </p:cNvSpPr>
          <p:nvPr/>
        </p:nvSpPr>
        <p:spPr bwMode="auto">
          <a:xfrm>
            <a:off x="1331913" y="3716338"/>
            <a:ext cx="12223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NZ" sz="11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CLEO Magazine on Twitter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NZ" sz="11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1,939 followers.  Quick story links and gossip</a:t>
            </a:r>
          </a:p>
        </p:txBody>
      </p:sp>
      <p:pic>
        <p:nvPicPr>
          <p:cNvPr id="34838" name="Picture 10" descr="C:\Users\jbourke\AppData\Local\Microsoft\Windows\Temporary Internet Files\Content.Outlook\HCM2MXAG\cleo twitter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9" r="7265"/>
          <a:stretch>
            <a:fillRect/>
          </a:stretch>
        </p:blipFill>
        <p:spPr bwMode="auto">
          <a:xfrm>
            <a:off x="255588" y="3540125"/>
            <a:ext cx="108426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9" name="Picture 2" descr="https://encrypted-tbn2.google.com/images?q=tbn:ANd9GcQWpuv1OefJNOgUbrI5SbFQLraZgjfzyfpZGp2ZK3iWz928vCHCJ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60850"/>
            <a:ext cx="534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0" name="Picture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4868863"/>
            <a:ext cx="906462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1" name="TextBox 36"/>
          <p:cNvSpPr txBox="1">
            <a:spLocks noChangeArrowheads="1"/>
          </p:cNvSpPr>
          <p:nvPr/>
        </p:nvSpPr>
        <p:spPr bwMode="auto">
          <a:xfrm>
            <a:off x="-65088" y="7345363"/>
            <a:ext cx="17668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NZ" sz="1400" b="1">
                <a:solidFill>
                  <a:srgbClr val="000000"/>
                </a:solidFill>
                <a:latin typeface="Georgia" pitchFamily="18" charset="0"/>
              </a:rPr>
              <a:t>CLEO Magazine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NZ" sz="1400">
                <a:solidFill>
                  <a:srgbClr val="000000"/>
                </a:solidFill>
              </a:rPr>
              <a:t>130,000 readers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NZ" sz="1400">
                <a:solidFill>
                  <a:srgbClr val="000000"/>
                </a:solidFill>
              </a:rPr>
              <a:t>13,007 average issue sales</a:t>
            </a:r>
          </a:p>
        </p:txBody>
      </p:sp>
      <p:sp>
        <p:nvSpPr>
          <p:cNvPr id="34842" name="TextBox 37"/>
          <p:cNvSpPr txBox="1">
            <a:spLocks noChangeArrowheads="1"/>
          </p:cNvSpPr>
          <p:nvPr/>
        </p:nvSpPr>
        <p:spPr bwMode="auto">
          <a:xfrm>
            <a:off x="2411413" y="6165850"/>
            <a:ext cx="19907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NZ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CLEO Magazine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NZ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154,000 </a:t>
            </a:r>
            <a:r>
              <a:rPr lang="en-NZ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readers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NZ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12,556 </a:t>
            </a:r>
            <a:r>
              <a:rPr lang="en-NZ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average issue sales</a:t>
            </a:r>
          </a:p>
        </p:txBody>
      </p:sp>
      <p:pic>
        <p:nvPicPr>
          <p:cNvPr id="34843" name="Picture 38" descr="C:\Users\jbourke\Desktop\CLEO\CLEO April Double Cover\CLEO April Cover LR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" t="56129" r="80293" b="30615"/>
          <a:stretch>
            <a:fillRect/>
          </a:stretch>
        </p:blipFill>
        <p:spPr bwMode="auto">
          <a:xfrm>
            <a:off x="250825" y="5065713"/>
            <a:ext cx="9842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4" name="TextBox 39"/>
          <p:cNvSpPr txBox="1">
            <a:spLocks noChangeArrowheads="1"/>
          </p:cNvSpPr>
          <p:nvPr/>
        </p:nvSpPr>
        <p:spPr bwMode="auto">
          <a:xfrm>
            <a:off x="176213" y="6140450"/>
            <a:ext cx="20193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NZ" sz="11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QR Codes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NZ" sz="11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Bring your brand to life with video, website or coupons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5435600" y="4408488"/>
            <a:ext cx="0" cy="303212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708400" y="4408488"/>
            <a:ext cx="0" cy="315912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4572000" y="3141663"/>
            <a:ext cx="0" cy="346075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2843213" y="2997200"/>
            <a:ext cx="563562" cy="469900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5638800" y="2997200"/>
            <a:ext cx="517525" cy="469900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2700338" y="4005263"/>
            <a:ext cx="388937" cy="0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940425" y="4033838"/>
            <a:ext cx="373063" cy="0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67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 bwMode="auto">
          <a:xfrm>
            <a:off x="521494" y="1461105"/>
            <a:ext cx="8229600" cy="45255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NZ" sz="4500" dirty="0" smtClean="0">
                <a:latin typeface="Arial" pitchFamily="34" charset="0"/>
                <a:ea typeface="YRThree Black" pitchFamily="50" charset="0"/>
                <a:cs typeface="Arial" pitchFamily="34" charset="0"/>
              </a:rPr>
              <a:t>Grow </a:t>
            </a:r>
            <a:r>
              <a:rPr lang="en-NZ" sz="4500" dirty="0">
                <a:latin typeface="Arial" pitchFamily="34" charset="0"/>
                <a:ea typeface="YRThree Black" pitchFamily="50" charset="0"/>
                <a:cs typeface="Arial" pitchFamily="34" charset="0"/>
              </a:rPr>
              <a:t>magazines share of advertising </a:t>
            </a:r>
            <a:r>
              <a:rPr lang="en-NZ" sz="4500" dirty="0" err="1">
                <a:latin typeface="Arial" pitchFamily="34" charset="0"/>
                <a:ea typeface="YRThree Black" pitchFamily="50" charset="0"/>
                <a:cs typeface="Arial" pitchFamily="34" charset="0"/>
              </a:rPr>
              <a:t>adspend</a:t>
            </a:r>
            <a:r>
              <a:rPr lang="en-NZ" sz="4500" dirty="0">
                <a:latin typeface="Arial" pitchFamily="34" charset="0"/>
                <a:ea typeface="YRThree Black" pitchFamily="50" charset="0"/>
                <a:cs typeface="Arial" pitchFamily="34" charset="0"/>
              </a:rPr>
              <a:t> by 1 percentage point*</a:t>
            </a: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521494" y="5817394"/>
            <a:ext cx="44326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/>
            <a:r>
              <a:rPr lang="en-NZ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 ASA measured adspend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B6DBA0A-7431-42AE-8133-4E3AA8CD4943}" type="slidenum">
              <a:rPr lang="en-NZ" smtClean="0">
                <a:solidFill>
                  <a:schemeClr val="tx1"/>
                </a:solidFill>
              </a:rPr>
              <a:pPr algn="ctr"/>
              <a:t>2</a:t>
            </a:fld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64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Single Organising Thought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1800" dirty="0">
                <a:latin typeface="Arial" pitchFamily="34" charset="0"/>
                <a:ea typeface="YRThree Medium" pitchFamily="50" charset="0"/>
                <a:cs typeface="Arial" pitchFamily="34" charset="0"/>
              </a:rPr>
              <a:t>These core insights are centred around the fact that magazines no longer operate in isolation – driven by how people are changing their media habits.</a:t>
            </a:r>
          </a:p>
          <a:p>
            <a:endParaRPr lang="en-NZ" sz="1800" dirty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r>
              <a:rPr lang="en-NZ" sz="1800" dirty="0">
                <a:latin typeface="Arial" pitchFamily="34" charset="0"/>
                <a:ea typeface="YRThree Medium" pitchFamily="50" charset="0"/>
                <a:cs typeface="Arial" pitchFamily="34" charset="0"/>
              </a:rPr>
              <a:t>‘Print alone’ is no longer enough - we are proposing a vision which will future proof the industry in the face of shrinking budgets and rapid technology.</a:t>
            </a:r>
          </a:p>
          <a:p>
            <a:endParaRPr lang="en-NZ" sz="1800" dirty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r>
              <a:rPr lang="en-NZ" sz="1800" dirty="0">
                <a:latin typeface="Arial" pitchFamily="34" charset="0"/>
                <a:ea typeface="YRThree Medium" pitchFamily="50" charset="0"/>
                <a:cs typeface="Arial" pitchFamily="34" charset="0"/>
              </a:rPr>
              <a:t>This has led us to a vision that will underpin all of the MPAs activity through the next 3 years</a:t>
            </a:r>
            <a:r>
              <a:rPr lang="en-NZ" sz="1800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.</a:t>
            </a:r>
            <a:endParaRPr lang="en-NZ" sz="1800" dirty="0">
              <a:latin typeface="Arial" pitchFamily="34" charset="0"/>
              <a:ea typeface="YRThree Medium" pitchFamily="50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B6DBA0A-7431-42AE-8133-4E3AA8CD4943}" type="slidenum">
              <a:rPr lang="en-NZ" smtClean="0">
                <a:solidFill>
                  <a:schemeClr val="tx1"/>
                </a:solidFill>
              </a:rPr>
              <a:pPr algn="ctr"/>
              <a:t>20</a:t>
            </a:fld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0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 bwMode="auto">
          <a:xfrm>
            <a:off x="521494" y="1052512"/>
            <a:ext cx="8425160" cy="28539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YRThree Black" pitchFamily="50" charset="0"/>
                <a:cs typeface="Arial" pitchFamily="34" charset="0"/>
              </a:rPr>
              <a:t>Strategic vision for the MPA: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ea typeface="YRThree Black" pitchFamily="50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YRThree Black" pitchFamily="50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ea typeface="YRThree Black" pitchFamily="50" charset="0"/>
                <a:cs typeface="Arial" pitchFamily="34" charset="0"/>
              </a:rPr>
            </a:br>
            <a:r>
              <a:rPr lang="en-US" sz="5500" b="1" dirty="0">
                <a:solidFill>
                  <a:schemeClr val="tx1"/>
                </a:solidFill>
                <a:latin typeface="Arial" pitchFamily="34" charset="0"/>
                <a:ea typeface="YRThree Black" pitchFamily="50" charset="0"/>
                <a:cs typeface="Arial" pitchFamily="34" charset="0"/>
              </a:rPr>
              <a:t>Engaging people </a:t>
            </a:r>
            <a:r>
              <a:rPr lang="en-US" sz="5500" dirty="0">
                <a:solidFill>
                  <a:schemeClr val="tx1"/>
                </a:solidFill>
                <a:latin typeface="Arial" pitchFamily="34" charset="0"/>
                <a:ea typeface="YRThree Black" pitchFamily="50" charset="0"/>
                <a:cs typeface="Arial" pitchFamily="34" charset="0"/>
              </a:rPr>
              <a:t>beyond the page</a:t>
            </a:r>
          </a:p>
        </p:txBody>
      </p:sp>
    </p:spTree>
    <p:extLst>
      <p:ext uri="{BB962C8B-B14F-4D97-AF65-F5344CB8AC3E}">
        <p14:creationId xmlns:p14="http://schemas.microsoft.com/office/powerpoint/2010/main" val="64042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246093" y="2757487"/>
            <a:ext cx="2574379" cy="1391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Rounded Rectangle 10"/>
          <p:cNvSpPr/>
          <p:nvPr/>
        </p:nvSpPr>
        <p:spPr>
          <a:xfrm>
            <a:off x="3275856" y="2757487"/>
            <a:ext cx="2574379" cy="1391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Rounded Rectangle 2"/>
          <p:cNvSpPr/>
          <p:nvPr/>
        </p:nvSpPr>
        <p:spPr>
          <a:xfrm>
            <a:off x="251520" y="2757487"/>
            <a:ext cx="2574379" cy="1391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Redefining the MPA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Engaging people beyond the page 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51520" y="2918593"/>
            <a:ext cx="2700338" cy="115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408" tIns="51204" rIns="102408" bIns="51204"/>
          <a:lstStyle>
            <a:lvl1pPr defTabSz="4572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4572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4572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4572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4572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NZ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Support our frontline with the tools to drive solid commercial results 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71800" y="3070079"/>
            <a:ext cx="506578" cy="718961"/>
          </a:xfrm>
          <a:prstGeom prst="rect">
            <a:avLst/>
          </a:prstGeom>
        </p:spPr>
        <p:txBody>
          <a:bodyPr wrap="none" lIns="102408" tIns="51204" rIns="102408" bIns="51204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5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325416" y="2717180"/>
            <a:ext cx="2632472" cy="193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408" tIns="51204" rIns="102408" bIns="51204"/>
          <a:lstStyle>
            <a:lvl1pPr defTabSz="4572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4572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4572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4572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4572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/>
            <a:r>
              <a:rPr lang="en-NZ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Inspire advertisers by staying ahead of shifting media trends and consumers use of media</a:t>
            </a:r>
          </a:p>
        </p:txBody>
      </p:sp>
      <p:sp>
        <p:nvSpPr>
          <p:cNvPr id="9" name="Rectangle 8"/>
          <p:cNvSpPr/>
          <p:nvPr/>
        </p:nvSpPr>
        <p:spPr>
          <a:xfrm>
            <a:off x="5787331" y="3070079"/>
            <a:ext cx="506578" cy="718961"/>
          </a:xfrm>
          <a:prstGeom prst="rect">
            <a:avLst/>
          </a:prstGeom>
        </p:spPr>
        <p:txBody>
          <a:bodyPr wrap="none" lIns="102408" tIns="51204" rIns="102408" bIns="51204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5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273106" y="2717180"/>
            <a:ext cx="2430661" cy="193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408" tIns="51204" rIns="102408" bIns="51204"/>
          <a:lstStyle>
            <a:lvl1pPr defTabSz="4572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4572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4572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4572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4572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/>
            <a:r>
              <a:rPr lang="en-NZ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Champion the industry to reposition our members as integrated innovators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B6DBA0A-7431-42AE-8133-4E3AA8CD4943}" type="slidenum">
              <a:rPr lang="en-NZ" smtClean="0">
                <a:solidFill>
                  <a:schemeClr val="tx1"/>
                </a:solidFill>
              </a:rPr>
              <a:pPr algn="ctr"/>
              <a:t>22</a:t>
            </a:fld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909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Redefining the MPA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 pitchFamily="34" charset="0"/>
                <a:ea typeface="YRThree Medium" pitchFamily="50" charset="0"/>
                <a:cs typeface="Arial" pitchFamily="34" charset="0"/>
              </a:rPr>
              <a:t>Beyond the page talks directly to our role: </a:t>
            </a:r>
          </a:p>
          <a:p>
            <a:endParaRPr lang="en-US" sz="2000" dirty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itchFamily="34" charset="0"/>
                <a:ea typeface="YRThree Medium" pitchFamily="50" charset="0"/>
                <a:cs typeface="Arial" pitchFamily="34" charset="0"/>
              </a:rPr>
              <a:t>To demonstrate to advertisers that the reach of our media goes further than any other in isolation</a:t>
            </a:r>
            <a:r>
              <a:rPr lang="en-US" sz="2000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ea typeface="YRThree Medium" pitchFamily="50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B6DBA0A-7431-42AE-8133-4E3AA8CD4943}" type="slidenum">
              <a:rPr lang="en-NZ" smtClean="0">
                <a:solidFill>
                  <a:schemeClr val="tx1"/>
                </a:solidFill>
              </a:rPr>
              <a:pPr algn="ctr"/>
              <a:t>23</a:t>
            </a:fld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36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ctrTitle"/>
          </p:nvPr>
        </p:nvSpPr>
        <p:spPr bwMode="auto">
          <a:xfrm>
            <a:off x="685800" y="1028700"/>
            <a:ext cx="7990284" cy="28539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500">
                <a:solidFill>
                  <a:schemeClr val="tx1"/>
                </a:solidFill>
                <a:latin typeface="Arial" pitchFamily="34" charset="0"/>
                <a:ea typeface="YRThree Black" pitchFamily="50" charset="0"/>
                <a:cs typeface="Arial" pitchFamily="34" charset="0"/>
              </a:rPr>
              <a:t>4 Strategic Pillars</a:t>
            </a:r>
          </a:p>
        </p:txBody>
      </p:sp>
      <p:sp>
        <p:nvSpPr>
          <p:cNvPr id="36867" name="Subtitle 2"/>
          <p:cNvSpPr>
            <a:spLocks noGrp="1"/>
          </p:cNvSpPr>
          <p:nvPr>
            <p:ph type="subTitle" idx="1"/>
          </p:nvPr>
        </p:nvSpPr>
        <p:spPr bwMode="auto">
          <a:xfrm>
            <a:off x="685800" y="3983831"/>
            <a:ext cx="7772400" cy="50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NZ" smtClean="0">
                <a:solidFill>
                  <a:schemeClr val="tx1"/>
                </a:solidFill>
                <a:latin typeface="Arial" pitchFamily="34" charset="0"/>
                <a:ea typeface="YRThree Book" pitchFamily="50" charset="0"/>
                <a:cs typeface="Arial" pitchFamily="34" charset="0"/>
              </a:rPr>
              <a:t>2013 KPIs DRIVING THE MPA FORWARD</a:t>
            </a:r>
            <a:endParaRPr lang="en-US" smtClean="0">
              <a:solidFill>
                <a:schemeClr val="tx1"/>
              </a:solidFill>
              <a:latin typeface="Arial" pitchFamily="34" charset="0"/>
              <a:ea typeface="YRThree Book" pitchFamily="50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3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4 Strategic Pillars</a:t>
            </a:r>
            <a:endParaRPr lang="en-N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67767807"/>
              </p:ext>
            </p:extLst>
          </p:nvPr>
        </p:nvGraphicFramePr>
        <p:xfrm>
          <a:off x="735359" y="1506538"/>
          <a:ext cx="7725073" cy="4822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5073"/>
              </a:tblGrid>
              <a:tr h="438338">
                <a:tc>
                  <a:txBody>
                    <a:bodyPr/>
                    <a:lstStyle/>
                    <a:p>
                      <a:r>
                        <a:rPr lang="en-NZ" sz="1900" dirty="0" smtClean="0"/>
                        <a:t>KPI</a:t>
                      </a:r>
                      <a:r>
                        <a:rPr lang="en-NZ" sz="1900" baseline="0" dirty="0" smtClean="0"/>
                        <a:t> – PROVE EFFECTIVENESS</a:t>
                      </a:r>
                      <a:endParaRPr lang="en-NZ" sz="1900" dirty="0"/>
                    </a:p>
                  </a:txBody>
                  <a:tcPr marL="51432" marR="51432" marT="34279" marB="34279"/>
                </a:tc>
              </a:tr>
              <a:tr h="1214496">
                <a:tc>
                  <a:txBody>
                    <a:bodyPr/>
                    <a:lstStyle/>
                    <a:p>
                      <a:r>
                        <a:rPr lang="en-NZ" sz="1900" i="1" dirty="0" smtClean="0"/>
                        <a:t>Move </a:t>
                      </a:r>
                      <a:r>
                        <a:rPr lang="en-NZ" sz="1900" i="1" dirty="0" smtClean="0"/>
                        <a:t>from </a:t>
                      </a:r>
                      <a:r>
                        <a:rPr lang="en-NZ" sz="1900" i="1" dirty="0" smtClean="0"/>
                        <a:t>talking </a:t>
                      </a:r>
                      <a:r>
                        <a:rPr lang="en-NZ" sz="19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commoditised </a:t>
                      </a:r>
                      <a:r>
                        <a:rPr lang="en-NZ" sz="19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measurement to meaningful insights. In order to do this we need to continue</a:t>
                      </a:r>
                      <a:r>
                        <a:rPr lang="en-NZ" sz="19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n-NZ" sz="19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evolve our focus from Readership to Effectiveness.</a:t>
                      </a:r>
                      <a:endParaRPr lang="en-NZ" sz="19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2" marR="51432" marT="34279" marB="34279">
                    <a:noFill/>
                  </a:tcPr>
                </a:tc>
              </a:tr>
              <a:tr h="354407">
                <a:tc>
                  <a:txBody>
                    <a:bodyPr/>
                    <a:lstStyle/>
                    <a:p>
                      <a:r>
                        <a:rPr lang="en-NZ" sz="1900" b="1" i="0" dirty="0" smtClean="0">
                          <a:solidFill>
                            <a:schemeClr val="bg1"/>
                          </a:solidFill>
                        </a:rPr>
                        <a:t>HOW WE’LL</a:t>
                      </a:r>
                      <a:r>
                        <a:rPr lang="en-NZ" sz="1900" b="1" i="0" baseline="0" dirty="0" smtClean="0">
                          <a:solidFill>
                            <a:schemeClr val="bg1"/>
                          </a:solidFill>
                        </a:rPr>
                        <a:t> SAY IT</a:t>
                      </a:r>
                      <a:endParaRPr lang="en-NZ" sz="19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51432" marR="51432" marT="34279" marB="34279">
                    <a:solidFill>
                      <a:schemeClr val="tx1"/>
                    </a:solidFill>
                  </a:tcPr>
                </a:tc>
              </a:tr>
              <a:tr h="1049918">
                <a:tc>
                  <a:txBody>
                    <a:bodyPr/>
                    <a:lstStyle/>
                    <a:p>
                      <a:pPr marL="0" marR="0" indent="0" algn="l" defTabSz="4571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900" dirty="0" smtClean="0"/>
                    </a:p>
                    <a:p>
                      <a:pPr marL="0" marR="0" indent="0" algn="l" defTabSz="4571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900" dirty="0" smtClean="0"/>
                        <a:t>“The world’s biggest and</a:t>
                      </a:r>
                      <a:r>
                        <a:rPr lang="en-NZ" sz="1900" baseline="0" dirty="0" smtClean="0"/>
                        <a:t> most successful </a:t>
                      </a:r>
                      <a:r>
                        <a:rPr lang="en-NZ" sz="1900" dirty="0" smtClean="0"/>
                        <a:t>campaigns</a:t>
                      </a:r>
                      <a:r>
                        <a:rPr lang="en-NZ" sz="1900" baseline="0" dirty="0" smtClean="0"/>
                        <a:t> have magazines at the heart”.</a:t>
                      </a:r>
                      <a:endParaRPr lang="en-NZ" sz="1900" dirty="0" smtClean="0"/>
                    </a:p>
                    <a:p>
                      <a:endParaRPr lang="en-NZ" sz="1900" b="1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51432" marR="51432" marT="34279" marB="34279">
                    <a:noFill/>
                  </a:tcPr>
                </a:tc>
              </a:tr>
              <a:tr h="354343">
                <a:tc>
                  <a:txBody>
                    <a:bodyPr/>
                    <a:lstStyle/>
                    <a:p>
                      <a:r>
                        <a:rPr lang="en-NZ" sz="1900" b="1" i="0" dirty="0" smtClean="0">
                          <a:solidFill>
                            <a:schemeClr val="bg1"/>
                          </a:solidFill>
                        </a:rPr>
                        <a:t>DELIVERABLES</a:t>
                      </a:r>
                      <a:endParaRPr lang="en-NZ" sz="19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51432" marR="51432" marT="34279" marB="34279">
                    <a:solidFill>
                      <a:schemeClr val="accent1"/>
                    </a:solidFill>
                  </a:tcPr>
                </a:tc>
              </a:tr>
              <a:tr h="1211696">
                <a:tc>
                  <a:txBody>
                    <a:bodyPr/>
                    <a:lstStyle/>
                    <a:p>
                      <a:r>
                        <a:rPr lang="en-NZ" sz="1900" b="0" i="0" baseline="0" dirty="0" smtClean="0">
                          <a:solidFill>
                            <a:schemeClr val="tx1"/>
                          </a:solidFill>
                        </a:rPr>
                        <a:t>Effectiveness based research</a:t>
                      </a:r>
                      <a:endParaRPr lang="en-NZ" sz="1900" b="0" i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1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900" b="0" i="0" dirty="0" smtClean="0">
                          <a:solidFill>
                            <a:schemeClr val="tx1"/>
                          </a:solidFill>
                        </a:rPr>
                        <a:t>EFFIES Case</a:t>
                      </a:r>
                      <a:r>
                        <a:rPr lang="en-NZ" sz="1900" b="0" i="0" baseline="0" dirty="0" smtClean="0">
                          <a:solidFill>
                            <a:schemeClr val="tx1"/>
                          </a:solidFill>
                        </a:rPr>
                        <a:t> Studies </a:t>
                      </a:r>
                    </a:p>
                    <a:p>
                      <a:r>
                        <a:rPr lang="en-NZ" sz="1900" b="0" i="0" baseline="0" dirty="0" smtClean="0">
                          <a:solidFill>
                            <a:schemeClr val="tx1"/>
                          </a:solidFill>
                        </a:rPr>
                        <a:t>Monthly Email Programme</a:t>
                      </a:r>
                    </a:p>
                    <a:p>
                      <a:r>
                        <a:rPr lang="en-NZ" sz="1900" b="0" i="0" baseline="0" dirty="0" smtClean="0">
                          <a:solidFill>
                            <a:schemeClr val="tx1"/>
                          </a:solidFill>
                        </a:rPr>
                        <a:t>Develop content for MPA Portal – ‘</a:t>
                      </a:r>
                      <a:r>
                        <a:rPr lang="en-NZ" sz="1900" b="0" i="0" baseline="0" dirty="0" err="1" smtClean="0">
                          <a:solidFill>
                            <a:schemeClr val="tx1"/>
                          </a:solidFill>
                        </a:rPr>
                        <a:t>Nickable</a:t>
                      </a:r>
                      <a:r>
                        <a:rPr lang="en-NZ" sz="1900" b="0" i="0" baseline="0" dirty="0" smtClean="0">
                          <a:solidFill>
                            <a:schemeClr val="tx1"/>
                          </a:solidFill>
                        </a:rPr>
                        <a:t> Stuff’</a:t>
                      </a:r>
                    </a:p>
                  </a:txBody>
                  <a:tcPr marL="51432" marR="51432" marT="34279" marB="34279"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B6DBA0A-7431-42AE-8133-4E3AA8CD4943}" type="slidenum">
              <a:rPr lang="en-NZ" smtClean="0">
                <a:solidFill>
                  <a:schemeClr val="tx1"/>
                </a:solidFill>
              </a:rPr>
              <a:pPr algn="ctr"/>
              <a:t>25</a:t>
            </a:fld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92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4 Strategic Pillars</a:t>
            </a:r>
            <a:endParaRPr lang="en-N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71081463"/>
              </p:ext>
            </p:extLst>
          </p:nvPr>
        </p:nvGraphicFramePr>
        <p:xfrm>
          <a:off x="951383" y="1372342"/>
          <a:ext cx="7725073" cy="5225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5073"/>
              </a:tblGrid>
              <a:tr h="438354">
                <a:tc>
                  <a:txBody>
                    <a:bodyPr/>
                    <a:lstStyle/>
                    <a:p>
                      <a:r>
                        <a:rPr lang="en-NZ" sz="1900" dirty="0" smtClean="0"/>
                        <a:t>KPI</a:t>
                      </a:r>
                      <a:r>
                        <a:rPr lang="en-NZ" sz="1900" baseline="0" dirty="0" smtClean="0"/>
                        <a:t> – FOSTER INSPIRATION</a:t>
                      </a:r>
                      <a:endParaRPr lang="en-NZ" sz="1900" dirty="0"/>
                    </a:p>
                  </a:txBody>
                  <a:tcPr marL="51432" marR="51432" marT="34280" marB="34280"/>
                </a:tc>
              </a:tr>
              <a:tr h="1214540">
                <a:tc>
                  <a:txBody>
                    <a:bodyPr/>
                    <a:lstStyle/>
                    <a:p>
                      <a:endParaRPr lang="en-NZ" sz="1900" dirty="0" smtClean="0"/>
                    </a:p>
                    <a:p>
                      <a:r>
                        <a:rPr lang="en-NZ" sz="1900" i="1" baseline="0" dirty="0" smtClean="0"/>
                        <a:t>Demonstrate innovation throughout magazine brand communities.</a:t>
                      </a:r>
                      <a:endParaRPr lang="en-NZ" sz="1900" i="1" dirty="0"/>
                    </a:p>
                  </a:txBody>
                  <a:tcPr marL="51432" marR="51432" marT="34280" marB="34280">
                    <a:noFill/>
                  </a:tcPr>
                </a:tc>
              </a:tr>
              <a:tr h="354421">
                <a:tc>
                  <a:txBody>
                    <a:bodyPr/>
                    <a:lstStyle/>
                    <a:p>
                      <a:r>
                        <a:rPr lang="en-NZ" sz="1900" b="1" i="0" dirty="0" smtClean="0">
                          <a:solidFill>
                            <a:schemeClr val="bg1"/>
                          </a:solidFill>
                        </a:rPr>
                        <a:t>HOW WE’LL</a:t>
                      </a:r>
                      <a:r>
                        <a:rPr lang="en-NZ" sz="1900" b="1" i="0" baseline="0" dirty="0" smtClean="0">
                          <a:solidFill>
                            <a:schemeClr val="bg1"/>
                          </a:solidFill>
                        </a:rPr>
                        <a:t> SAY IT</a:t>
                      </a:r>
                      <a:endParaRPr lang="en-NZ" sz="19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51432" marR="51432" marT="34280" marB="34280">
                    <a:solidFill>
                      <a:schemeClr val="tx1"/>
                    </a:solidFill>
                  </a:tcPr>
                </a:tc>
              </a:tr>
              <a:tr h="1049956">
                <a:tc>
                  <a:txBody>
                    <a:bodyPr/>
                    <a:lstStyle/>
                    <a:p>
                      <a:pPr marL="0" marR="0" indent="0" algn="l" defTabSz="4571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900" dirty="0" smtClean="0"/>
                    </a:p>
                    <a:p>
                      <a:pPr marL="0" marR="0" indent="0" algn="l" defTabSz="4571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900" dirty="0" smtClean="0"/>
                        <a:t>“Here’s the </a:t>
                      </a:r>
                      <a:r>
                        <a:rPr lang="en-NZ" sz="1900" baseline="0" dirty="0" smtClean="0"/>
                        <a:t>next new thing in media engagement.”</a:t>
                      </a:r>
                      <a:endParaRPr lang="en-NZ" sz="1900" dirty="0" smtClean="0"/>
                    </a:p>
                    <a:p>
                      <a:endParaRPr lang="en-NZ" sz="1900" b="1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51432" marR="51432" marT="34280" marB="34280">
                    <a:noFill/>
                  </a:tcPr>
                </a:tc>
              </a:tr>
              <a:tr h="354356">
                <a:tc>
                  <a:txBody>
                    <a:bodyPr/>
                    <a:lstStyle/>
                    <a:p>
                      <a:r>
                        <a:rPr lang="en-NZ" sz="1900" b="1" i="0" dirty="0" smtClean="0">
                          <a:solidFill>
                            <a:schemeClr val="bg1"/>
                          </a:solidFill>
                        </a:rPr>
                        <a:t>DELIVERABLES</a:t>
                      </a:r>
                      <a:endParaRPr lang="en-NZ" sz="19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51432" marR="51432" marT="34280" marB="34280">
                    <a:solidFill>
                      <a:schemeClr val="accent1"/>
                    </a:solidFill>
                  </a:tcPr>
                </a:tc>
              </a:tr>
              <a:tr h="1783070">
                <a:tc>
                  <a:txBody>
                    <a:bodyPr/>
                    <a:lstStyle/>
                    <a:p>
                      <a:pPr marL="0" marR="0" indent="0" algn="l" defTabSz="4571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900" b="0" i="0" dirty="0" smtClean="0">
                          <a:solidFill>
                            <a:schemeClr val="tx1"/>
                          </a:solidFill>
                        </a:rPr>
                        <a:t>PR Thought</a:t>
                      </a:r>
                      <a:r>
                        <a:rPr lang="en-NZ" sz="1900" b="0" i="0" baseline="0" dirty="0" smtClean="0">
                          <a:solidFill>
                            <a:schemeClr val="tx1"/>
                          </a:solidFill>
                        </a:rPr>
                        <a:t> Leadership</a:t>
                      </a:r>
                    </a:p>
                    <a:p>
                      <a:pPr marL="0" marR="0" indent="0" algn="l" defTabSz="4571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900" b="0" i="0" baseline="0" dirty="0" smtClean="0">
                          <a:solidFill>
                            <a:schemeClr val="tx1"/>
                          </a:solidFill>
                        </a:rPr>
                        <a:t>Industry Awards </a:t>
                      </a:r>
                    </a:p>
                    <a:p>
                      <a:r>
                        <a:rPr lang="en-NZ" sz="1900" b="0" i="0" baseline="0" dirty="0" smtClean="0">
                          <a:solidFill>
                            <a:schemeClr val="tx1"/>
                          </a:solidFill>
                        </a:rPr>
                        <a:t>Monthly email programme</a:t>
                      </a:r>
                    </a:p>
                    <a:p>
                      <a:r>
                        <a:rPr lang="en-NZ" sz="1900" b="0" i="0" baseline="0" dirty="0" smtClean="0">
                          <a:solidFill>
                            <a:schemeClr val="tx1"/>
                          </a:solidFill>
                        </a:rPr>
                        <a:t>Build Editor Profiles /New Season Launches </a:t>
                      </a:r>
                    </a:p>
                    <a:p>
                      <a:pPr marL="0" marR="0" indent="0" algn="l" defTabSz="4571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9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Embed magazines into digital media schedules</a:t>
                      </a:r>
                    </a:p>
                    <a:p>
                      <a:endParaRPr lang="en-NZ" sz="1900" b="0" i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51432" marR="51432" marT="34280" marB="34280"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B6DBA0A-7431-42AE-8133-4E3AA8CD4943}" type="slidenum">
              <a:rPr lang="en-NZ" smtClean="0">
                <a:solidFill>
                  <a:schemeClr val="tx1"/>
                </a:solidFill>
              </a:rPr>
              <a:pPr algn="ctr"/>
              <a:t>26</a:t>
            </a:fld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8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4 Strategic Pillars</a:t>
            </a:r>
            <a:endParaRPr lang="en-N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18230029"/>
              </p:ext>
            </p:extLst>
          </p:nvPr>
        </p:nvGraphicFramePr>
        <p:xfrm>
          <a:off x="807367" y="1506538"/>
          <a:ext cx="7725073" cy="4645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5073"/>
              </a:tblGrid>
              <a:tr h="438338">
                <a:tc>
                  <a:txBody>
                    <a:bodyPr/>
                    <a:lstStyle/>
                    <a:p>
                      <a:r>
                        <a:rPr lang="en-NZ" sz="1900" dirty="0" smtClean="0"/>
                        <a:t>KPI</a:t>
                      </a:r>
                      <a:r>
                        <a:rPr lang="en-NZ" sz="1900" baseline="0" dirty="0" smtClean="0"/>
                        <a:t> – DIRECT COMMERCIAL APPLICATION</a:t>
                      </a:r>
                      <a:endParaRPr lang="en-NZ" sz="1900" dirty="0"/>
                    </a:p>
                  </a:txBody>
                  <a:tcPr marL="51432" marR="51432" marT="34279" marB="34279"/>
                </a:tc>
              </a:tr>
              <a:tr h="1214496">
                <a:tc>
                  <a:txBody>
                    <a:bodyPr/>
                    <a:lstStyle/>
                    <a:p>
                      <a:endParaRPr lang="en-NZ" sz="1900" dirty="0" smtClean="0"/>
                    </a:p>
                    <a:p>
                      <a:r>
                        <a:rPr lang="en-NZ" sz="1900" i="1" baseline="0" dirty="0" smtClean="0"/>
                        <a:t>Ground the vision in a commercial reality – giving tools to support the frontline.</a:t>
                      </a:r>
                      <a:endParaRPr lang="en-NZ" sz="1900" i="1" dirty="0"/>
                    </a:p>
                  </a:txBody>
                  <a:tcPr marL="51432" marR="51432" marT="34279" marB="34279">
                    <a:noFill/>
                  </a:tcPr>
                </a:tc>
              </a:tr>
              <a:tr h="354407">
                <a:tc>
                  <a:txBody>
                    <a:bodyPr/>
                    <a:lstStyle/>
                    <a:p>
                      <a:r>
                        <a:rPr lang="en-NZ" sz="1900" b="1" i="0" dirty="0" smtClean="0">
                          <a:solidFill>
                            <a:schemeClr val="bg1"/>
                          </a:solidFill>
                        </a:rPr>
                        <a:t>HOW WE’LL</a:t>
                      </a:r>
                      <a:r>
                        <a:rPr lang="en-NZ" sz="1900" b="1" i="0" baseline="0" dirty="0" smtClean="0">
                          <a:solidFill>
                            <a:schemeClr val="bg1"/>
                          </a:solidFill>
                        </a:rPr>
                        <a:t> SAY IT</a:t>
                      </a:r>
                      <a:endParaRPr lang="en-NZ" sz="19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51432" marR="51432" marT="34279" marB="34279">
                    <a:solidFill>
                      <a:schemeClr val="tx1"/>
                    </a:solidFill>
                  </a:tcPr>
                </a:tc>
              </a:tr>
              <a:tr h="1049918">
                <a:tc>
                  <a:txBody>
                    <a:bodyPr/>
                    <a:lstStyle/>
                    <a:p>
                      <a:pPr marL="0" marR="0" indent="0" algn="l" defTabSz="4571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900" dirty="0" smtClean="0"/>
                    </a:p>
                    <a:p>
                      <a:r>
                        <a:rPr lang="en-NZ" sz="19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Getting advertisers to say yes. </a:t>
                      </a:r>
                    </a:p>
                  </a:txBody>
                  <a:tcPr marL="51432" marR="51432" marT="34279" marB="34279">
                    <a:noFill/>
                  </a:tcPr>
                </a:tc>
              </a:tr>
              <a:tr h="354343">
                <a:tc>
                  <a:txBody>
                    <a:bodyPr/>
                    <a:lstStyle/>
                    <a:p>
                      <a:r>
                        <a:rPr lang="en-NZ" sz="1900" b="1" i="0" dirty="0" smtClean="0">
                          <a:solidFill>
                            <a:schemeClr val="bg1"/>
                          </a:solidFill>
                        </a:rPr>
                        <a:t>DELIVERABLES</a:t>
                      </a:r>
                      <a:endParaRPr lang="en-NZ" sz="19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51432" marR="51432" marT="34279" marB="34279">
                    <a:solidFill>
                      <a:schemeClr val="accent1"/>
                    </a:solidFill>
                  </a:tcPr>
                </a:tc>
              </a:tr>
              <a:tr h="1211696">
                <a:tc>
                  <a:txBody>
                    <a:bodyPr/>
                    <a:lstStyle/>
                    <a:p>
                      <a:pPr marL="0" algn="l" defTabSz="457141" rtl="0" eaLnBrk="1" latinLnBrk="0" hangingPunct="1"/>
                      <a:r>
                        <a:rPr lang="en-NZ" sz="19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Comprehensive sales training programme and consistent sales messaging</a:t>
                      </a:r>
                    </a:p>
                    <a:p>
                      <a:pPr marL="0" marR="0" indent="0" algn="l" defTabSz="4571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900" b="0" i="0" baseline="0" dirty="0" smtClean="0">
                          <a:solidFill>
                            <a:schemeClr val="tx1"/>
                          </a:solidFill>
                        </a:rPr>
                        <a:t>Briefing template for Sales Reps</a:t>
                      </a:r>
                    </a:p>
                    <a:p>
                      <a:r>
                        <a:rPr lang="en-NZ" sz="1900" b="0" i="0" baseline="0" dirty="0" smtClean="0">
                          <a:solidFill>
                            <a:schemeClr val="tx1"/>
                          </a:solidFill>
                        </a:rPr>
                        <a:t>Monthly email programme</a:t>
                      </a:r>
                    </a:p>
                    <a:p>
                      <a:r>
                        <a:rPr lang="en-NZ" sz="1900" b="0" i="0" baseline="0" dirty="0" smtClean="0">
                          <a:solidFill>
                            <a:schemeClr val="tx1"/>
                          </a:solidFill>
                        </a:rPr>
                        <a:t>Regular development of content for MPA portal</a:t>
                      </a:r>
                    </a:p>
                  </a:txBody>
                  <a:tcPr marL="51432" marR="51432" marT="34279" marB="34279"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B6DBA0A-7431-42AE-8133-4E3AA8CD4943}" type="slidenum">
              <a:rPr lang="en-NZ" smtClean="0">
                <a:solidFill>
                  <a:schemeClr val="tx1"/>
                </a:solidFill>
              </a:rPr>
              <a:pPr algn="ctr"/>
              <a:t>27</a:t>
            </a:fld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0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4 Strategic Pillars</a:t>
            </a:r>
            <a:endParaRPr lang="en-N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73455050"/>
              </p:ext>
            </p:extLst>
          </p:nvPr>
        </p:nvGraphicFramePr>
        <p:xfrm>
          <a:off x="827584" y="1506538"/>
          <a:ext cx="7725073" cy="4630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5073"/>
              </a:tblGrid>
              <a:tr h="438338">
                <a:tc>
                  <a:txBody>
                    <a:bodyPr/>
                    <a:lstStyle/>
                    <a:p>
                      <a:r>
                        <a:rPr lang="en-NZ" sz="1900" dirty="0" smtClean="0"/>
                        <a:t>KPI</a:t>
                      </a:r>
                      <a:r>
                        <a:rPr lang="en-NZ" sz="1900" baseline="0" dirty="0" smtClean="0"/>
                        <a:t> – RECOGNISE OUR COMMERCIAL PARTNERS</a:t>
                      </a:r>
                      <a:endParaRPr lang="en-NZ" sz="1900" dirty="0"/>
                    </a:p>
                  </a:txBody>
                  <a:tcPr marL="51432" marR="51432" marT="34279" marB="34279"/>
                </a:tc>
              </a:tr>
              <a:tr h="1214496">
                <a:tc>
                  <a:txBody>
                    <a:bodyPr/>
                    <a:lstStyle/>
                    <a:p>
                      <a:endParaRPr lang="en-NZ" sz="1900" dirty="0" smtClean="0"/>
                    </a:p>
                    <a:p>
                      <a:r>
                        <a:rPr lang="en-NZ" sz="19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Recognise our sponsors by demonstrating </a:t>
                      </a:r>
                      <a:r>
                        <a:rPr lang="en-NZ" sz="1900" i="1" baseline="0" dirty="0" smtClean="0"/>
                        <a:t>the commercial worth of their involvement.</a:t>
                      </a:r>
                      <a:endParaRPr lang="en-NZ" sz="1900" i="1" dirty="0"/>
                    </a:p>
                  </a:txBody>
                  <a:tcPr marL="51432" marR="51432" marT="34279" marB="34279">
                    <a:noFill/>
                  </a:tcPr>
                </a:tc>
              </a:tr>
              <a:tr h="354407">
                <a:tc>
                  <a:txBody>
                    <a:bodyPr/>
                    <a:lstStyle/>
                    <a:p>
                      <a:r>
                        <a:rPr lang="en-NZ" sz="1900" b="1" i="0" dirty="0" smtClean="0">
                          <a:solidFill>
                            <a:schemeClr val="bg1"/>
                          </a:solidFill>
                        </a:rPr>
                        <a:t>HOW WE’LL</a:t>
                      </a:r>
                      <a:r>
                        <a:rPr lang="en-NZ" sz="1900" b="1" i="0" baseline="0" dirty="0" smtClean="0">
                          <a:solidFill>
                            <a:schemeClr val="bg1"/>
                          </a:solidFill>
                        </a:rPr>
                        <a:t> SAY IT</a:t>
                      </a:r>
                      <a:endParaRPr lang="en-NZ" sz="19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51432" marR="51432" marT="34279" marB="34279">
                    <a:solidFill>
                      <a:schemeClr val="tx1"/>
                    </a:solidFill>
                  </a:tcPr>
                </a:tc>
              </a:tr>
              <a:tr h="1049918">
                <a:tc>
                  <a:txBody>
                    <a:bodyPr/>
                    <a:lstStyle/>
                    <a:p>
                      <a:pPr marL="0" marR="0" indent="0" algn="l" defTabSz="4571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900" dirty="0" smtClean="0"/>
                    </a:p>
                    <a:p>
                      <a:r>
                        <a:rPr lang="en-NZ" sz="1900" baseline="0" dirty="0" smtClean="0"/>
                        <a:t>“Our partners help make a vibrant magazine industry”.</a:t>
                      </a:r>
                    </a:p>
                    <a:p>
                      <a:endParaRPr lang="en-NZ" sz="1900" b="1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51432" marR="51432" marT="34279" marB="34279">
                    <a:noFill/>
                  </a:tcPr>
                </a:tc>
              </a:tr>
              <a:tr h="354343">
                <a:tc>
                  <a:txBody>
                    <a:bodyPr/>
                    <a:lstStyle/>
                    <a:p>
                      <a:r>
                        <a:rPr lang="en-NZ" sz="1900" b="1" i="0" dirty="0" smtClean="0">
                          <a:solidFill>
                            <a:schemeClr val="bg1"/>
                          </a:solidFill>
                        </a:rPr>
                        <a:t>DELIVERABLES</a:t>
                      </a:r>
                      <a:endParaRPr lang="en-NZ" sz="19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51432" marR="51432" marT="34279" marB="34279">
                    <a:solidFill>
                      <a:schemeClr val="accent1"/>
                    </a:solidFill>
                  </a:tcPr>
                </a:tc>
              </a:tr>
              <a:tr h="1211696">
                <a:tc>
                  <a:txBody>
                    <a:bodyPr/>
                    <a:lstStyle/>
                    <a:p>
                      <a:r>
                        <a:rPr lang="en-NZ" sz="1900" b="0" i="0" baseline="0" dirty="0" smtClean="0">
                          <a:solidFill>
                            <a:schemeClr val="tx1"/>
                          </a:solidFill>
                        </a:rPr>
                        <a:t>Institute commercial reviews</a:t>
                      </a:r>
                    </a:p>
                    <a:p>
                      <a:r>
                        <a:rPr lang="en-NZ" sz="1900" b="0" i="0" baseline="0" dirty="0" smtClean="0">
                          <a:solidFill>
                            <a:schemeClr val="tx1"/>
                          </a:solidFill>
                        </a:rPr>
                        <a:t>Monthly email programme</a:t>
                      </a:r>
                    </a:p>
                    <a:p>
                      <a:r>
                        <a:rPr lang="en-NZ" sz="1900" b="0" i="0" baseline="0" dirty="0" smtClean="0">
                          <a:solidFill>
                            <a:schemeClr val="tx1"/>
                          </a:solidFill>
                        </a:rPr>
                        <a:t>Industry awards </a:t>
                      </a:r>
                      <a:endParaRPr lang="en-NZ" sz="1900" b="1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51432" marR="51432" marT="34279" marB="34279"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B6DBA0A-7431-42AE-8133-4E3AA8CD4943}" type="slidenum">
              <a:rPr lang="en-NZ" smtClean="0">
                <a:solidFill>
                  <a:schemeClr val="tx1"/>
                </a:solidFill>
              </a:rPr>
              <a:pPr algn="ctr"/>
              <a:t>28</a:t>
            </a:fld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7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Benchmarking Change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NZ" dirty="0" smtClean="0"/>
              <a:t>2012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dirty="0"/>
              <a:t>Telling </a:t>
            </a:r>
            <a:endParaRPr lang="en-NZ" dirty="0" smtClean="0"/>
          </a:p>
          <a:p>
            <a:pPr marL="0" indent="0" algn="ctr">
              <a:buNone/>
            </a:pPr>
            <a:r>
              <a:rPr lang="en-NZ" dirty="0" smtClean="0"/>
              <a:t>Print</a:t>
            </a:r>
          </a:p>
          <a:p>
            <a:pPr marL="0" indent="0" algn="ctr">
              <a:buNone/>
            </a:pPr>
            <a:r>
              <a:rPr lang="en-NZ" dirty="0"/>
              <a:t>Readership</a:t>
            </a:r>
          </a:p>
          <a:p>
            <a:pPr marL="0" indent="0" algn="ctr">
              <a:buNone/>
            </a:pPr>
            <a:r>
              <a:rPr lang="en-NZ" dirty="0" smtClean="0"/>
              <a:t>Static</a:t>
            </a:r>
            <a:endParaRPr lang="en-NZ" dirty="0"/>
          </a:p>
          <a:p>
            <a:pPr marL="0" indent="0" algn="ctr">
              <a:buNone/>
            </a:pPr>
            <a:r>
              <a:rPr lang="en-NZ" dirty="0" smtClean="0"/>
              <a:t>Passive</a:t>
            </a:r>
          </a:p>
          <a:p>
            <a:pPr marL="0" indent="0" algn="ctr">
              <a:buNone/>
            </a:pPr>
            <a:r>
              <a:rPr lang="en-NZ" dirty="0" smtClean="0"/>
              <a:t>Safe</a:t>
            </a:r>
          </a:p>
          <a:p>
            <a:pPr marL="0" indent="0" algn="ctr">
              <a:buNone/>
            </a:pPr>
            <a:r>
              <a:rPr lang="en-NZ" dirty="0" smtClean="0"/>
              <a:t>Finite</a:t>
            </a:r>
          </a:p>
          <a:p>
            <a:pPr marL="0" indent="0" algn="ctr">
              <a:buNone/>
            </a:pPr>
            <a:r>
              <a:rPr lang="en-NZ" dirty="0" smtClean="0"/>
              <a:t>Pages</a:t>
            </a:r>
            <a:endParaRPr lang="en-N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NZ" dirty="0" smtClean="0"/>
              <a:t>2013-2015</a:t>
            </a:r>
            <a:endParaRPr lang="en-NZ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NZ" dirty="0"/>
              <a:t>Listening</a:t>
            </a:r>
          </a:p>
          <a:p>
            <a:pPr marL="0" indent="0" algn="ctr">
              <a:buNone/>
            </a:pPr>
            <a:r>
              <a:rPr lang="en-NZ" dirty="0" smtClean="0"/>
              <a:t>Magazines</a:t>
            </a:r>
          </a:p>
          <a:p>
            <a:pPr marL="0" indent="0" algn="ctr">
              <a:buNone/>
            </a:pPr>
            <a:r>
              <a:rPr lang="en-NZ" dirty="0"/>
              <a:t>Engagement</a:t>
            </a:r>
          </a:p>
          <a:p>
            <a:pPr marL="0" indent="0" algn="ctr">
              <a:buNone/>
            </a:pPr>
            <a:r>
              <a:rPr lang="en-NZ" dirty="0" smtClean="0"/>
              <a:t>Sensory</a:t>
            </a:r>
            <a:endParaRPr lang="en-NZ" dirty="0"/>
          </a:p>
          <a:p>
            <a:pPr marL="0" indent="0" algn="ctr">
              <a:buNone/>
            </a:pPr>
            <a:r>
              <a:rPr lang="en-NZ" dirty="0" smtClean="0"/>
              <a:t>Active</a:t>
            </a:r>
          </a:p>
          <a:p>
            <a:pPr marL="0" indent="0" algn="ctr">
              <a:buNone/>
            </a:pPr>
            <a:r>
              <a:rPr lang="en-NZ" dirty="0" smtClean="0"/>
              <a:t>Innovative</a:t>
            </a:r>
          </a:p>
          <a:p>
            <a:pPr marL="0" indent="0" algn="ctr">
              <a:buNone/>
            </a:pPr>
            <a:r>
              <a:rPr lang="en-NZ" dirty="0" smtClean="0"/>
              <a:t>Evolutionary</a:t>
            </a:r>
          </a:p>
          <a:p>
            <a:pPr marL="0" indent="0" algn="ctr">
              <a:buNone/>
            </a:pPr>
            <a:r>
              <a:rPr lang="en-NZ" dirty="0" smtClean="0"/>
              <a:t>Solutions</a:t>
            </a:r>
            <a:endParaRPr lang="en-NZ" dirty="0"/>
          </a:p>
        </p:txBody>
      </p:sp>
      <p:sp>
        <p:nvSpPr>
          <p:cNvPr id="9" name="Right Arrow 8"/>
          <p:cNvSpPr/>
          <p:nvPr/>
        </p:nvSpPr>
        <p:spPr>
          <a:xfrm>
            <a:off x="3923928" y="2492896"/>
            <a:ext cx="1512168" cy="2304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B6DBA0A-7431-42AE-8133-4E3AA8CD4943}" type="slidenum">
              <a:rPr lang="en-NZ" smtClean="0">
                <a:solidFill>
                  <a:schemeClr val="tx1"/>
                </a:solidFill>
              </a:rPr>
              <a:pPr algn="ctr"/>
              <a:t>29</a:t>
            </a:fld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9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Process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400" dirty="0">
                <a:latin typeface="Arial" pitchFamily="34" charset="0"/>
                <a:ea typeface="YRThree Medium" pitchFamily="50" charset="0"/>
                <a:cs typeface="Arial" pitchFamily="34" charset="0"/>
              </a:rPr>
              <a:t>Redefine our organisational identity</a:t>
            </a:r>
          </a:p>
          <a:p>
            <a:endParaRPr lang="en-NZ" sz="2400" dirty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r>
              <a:rPr lang="en-NZ" sz="2400" dirty="0">
                <a:latin typeface="Arial" pitchFamily="34" charset="0"/>
                <a:ea typeface="YRThree Medium" pitchFamily="50" charset="0"/>
                <a:cs typeface="Arial" pitchFamily="34" charset="0"/>
              </a:rPr>
              <a:t>Develop a single organising thought that drives all activity to 2015</a:t>
            </a:r>
          </a:p>
          <a:p>
            <a:endParaRPr lang="en-NZ" sz="2400" dirty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r>
              <a:rPr lang="en-NZ" sz="2400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Distil </a:t>
            </a:r>
            <a:r>
              <a:rPr lang="en-NZ" sz="2400" dirty="0">
                <a:latin typeface="Arial" pitchFamily="34" charset="0"/>
                <a:ea typeface="YRThree Medium" pitchFamily="50" charset="0"/>
                <a:cs typeface="Arial" pitchFamily="34" charset="0"/>
              </a:rPr>
              <a:t>our messaging </a:t>
            </a:r>
          </a:p>
          <a:p>
            <a:endParaRPr lang="en-NZ" sz="2400" dirty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r>
              <a:rPr lang="en-NZ" sz="2400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Build </a:t>
            </a:r>
            <a:r>
              <a:rPr lang="en-NZ" sz="2400" dirty="0">
                <a:latin typeface="Arial" pitchFamily="34" charset="0"/>
                <a:ea typeface="YRThree Medium" pitchFamily="50" charset="0"/>
                <a:cs typeface="Arial" pitchFamily="34" charset="0"/>
              </a:rPr>
              <a:t>the tactical roadmap that delivers the </a:t>
            </a:r>
            <a:r>
              <a:rPr lang="en-NZ" sz="2400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vision</a:t>
            </a:r>
            <a:endParaRPr lang="en-NZ" sz="2400" dirty="0">
              <a:latin typeface="Arial" pitchFamily="34" charset="0"/>
              <a:ea typeface="YRThree Medium" pitchFamily="50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B6DBA0A-7431-42AE-8133-4E3AA8CD4943}" type="slidenum">
              <a:rPr lang="en-NZ" smtClean="0">
                <a:solidFill>
                  <a:schemeClr val="tx1"/>
                </a:solidFill>
              </a:rPr>
              <a:pPr algn="ctr"/>
              <a:t>3</a:t>
            </a:fld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8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ctrTitle"/>
          </p:nvPr>
        </p:nvSpPr>
        <p:spPr bwMode="auto">
          <a:xfrm>
            <a:off x="685800" y="1028700"/>
            <a:ext cx="7990284" cy="28539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500">
                <a:solidFill>
                  <a:schemeClr val="tx1"/>
                </a:solidFill>
                <a:latin typeface="Arial" pitchFamily="34" charset="0"/>
                <a:ea typeface="YRThree Black" pitchFamily="50" charset="0"/>
                <a:cs typeface="Arial" pitchFamily="34" charset="0"/>
              </a:rPr>
              <a:t>Activating the strategy</a:t>
            </a:r>
          </a:p>
        </p:txBody>
      </p:sp>
      <p:sp>
        <p:nvSpPr>
          <p:cNvPr id="41987" name="Subtitle 2"/>
          <p:cNvSpPr>
            <a:spLocks noGrp="1"/>
          </p:cNvSpPr>
          <p:nvPr>
            <p:ph type="subTitle" idx="1"/>
          </p:nvPr>
        </p:nvSpPr>
        <p:spPr bwMode="auto">
          <a:xfrm>
            <a:off x="685800" y="3983831"/>
            <a:ext cx="7772400" cy="50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NZ" dirty="0" smtClean="0">
                <a:solidFill>
                  <a:schemeClr val="tx1"/>
                </a:solidFill>
                <a:latin typeface="Arial" pitchFamily="34" charset="0"/>
                <a:ea typeface="YRThree Book" pitchFamily="50" charset="0"/>
                <a:cs typeface="Arial" pitchFamily="34" charset="0"/>
              </a:rPr>
              <a:t>TACTICAL INITIATIVES FOR 2013</a:t>
            </a:r>
            <a:endParaRPr lang="en-US" dirty="0" smtClean="0">
              <a:solidFill>
                <a:schemeClr val="tx1"/>
              </a:solidFill>
              <a:latin typeface="Arial" pitchFamily="34" charset="0"/>
              <a:ea typeface="YRThree Book" pitchFamily="50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20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Quick Wins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555460"/>
              </p:ext>
            </p:extLst>
          </p:nvPr>
        </p:nvGraphicFramePr>
        <p:xfrm>
          <a:off x="467544" y="1340768"/>
          <a:ext cx="8363272" cy="479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0824"/>
                <a:gridCol w="1440160"/>
                <a:gridCol w="1440160"/>
                <a:gridCol w="1152128"/>
              </a:tblGrid>
              <a:tr h="370840"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Task</a:t>
                      </a:r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KPIs</a:t>
                      </a:r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Estimated</a:t>
                      </a:r>
                      <a:r>
                        <a:rPr lang="en-NZ" sz="1600" baseline="0" dirty="0" smtClean="0"/>
                        <a:t> $</a:t>
                      </a:r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Timing</a:t>
                      </a:r>
                      <a:endParaRPr lang="en-N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400" b="1" dirty="0" err="1" smtClean="0"/>
                        <a:t>eDM</a:t>
                      </a:r>
                      <a:r>
                        <a:rPr lang="en-NZ" sz="1400" b="1" baseline="0" dirty="0" smtClean="0"/>
                        <a:t> Programme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NZ" sz="1400" baseline="0" dirty="0" smtClean="0"/>
                        <a:t>Partners/Members – update on key MPA activity, research, events.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NZ" sz="1400" baseline="0" dirty="0" smtClean="0"/>
                        <a:t>Advertisers/Agencies – case studies, research, inspiring work.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Effectiveness,</a:t>
                      </a:r>
                      <a:r>
                        <a:rPr lang="en-NZ" sz="1400" baseline="0" dirty="0" smtClean="0"/>
                        <a:t> Inspiration, Commercial, Partners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Design only ($5k)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Monthly. Commence</a:t>
                      </a:r>
                      <a:r>
                        <a:rPr lang="en-NZ" sz="1400" baseline="0" dirty="0" smtClean="0"/>
                        <a:t> immediately.</a:t>
                      </a:r>
                      <a:endParaRPr lang="en-N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NZ" sz="1400" b="1" dirty="0" smtClean="0"/>
                        <a:t>PR</a:t>
                      </a:r>
                      <a:r>
                        <a:rPr lang="en-NZ" sz="1400" b="1" baseline="0" dirty="0" smtClean="0"/>
                        <a:t> Activity</a:t>
                      </a:r>
                    </a:p>
                    <a:p>
                      <a:pPr marL="0" indent="0">
                        <a:buNone/>
                      </a:pPr>
                      <a:r>
                        <a:rPr lang="en-NZ" sz="1400" baseline="0" dirty="0" smtClean="0"/>
                        <a:t>Programme of press releases promoting readership/ circulation, research, insights, case studies and opinion to maintain presence in market and build thought leadership.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Effectiveness, Commercial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No cost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Monthly.</a:t>
                      </a:r>
                      <a:r>
                        <a:rPr lang="en-NZ" sz="1400" baseline="0" dirty="0" smtClean="0"/>
                        <a:t> Commence immediately</a:t>
                      </a:r>
                      <a:endParaRPr lang="en-N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NZ" sz="1400" b="1" dirty="0" smtClean="0"/>
                        <a:t>Social Media</a:t>
                      </a:r>
                    </a:p>
                    <a:p>
                      <a:pPr marL="0" indent="0">
                        <a:buNone/>
                      </a:pPr>
                      <a:r>
                        <a:rPr lang="en-NZ" sz="1400" dirty="0" smtClean="0"/>
                        <a:t>Build and maintain</a:t>
                      </a:r>
                      <a:r>
                        <a:rPr lang="en-NZ" sz="1400" baseline="0" dirty="0" smtClean="0"/>
                        <a:t> consistent presence in social media (Facebook, Twitter). Drive to increase </a:t>
                      </a:r>
                      <a:r>
                        <a:rPr lang="en-NZ" sz="1400" baseline="0" dirty="0" err="1" smtClean="0"/>
                        <a:t>fanbase</a:t>
                      </a:r>
                      <a:r>
                        <a:rPr lang="en-NZ" sz="1400" baseline="0" dirty="0" smtClean="0"/>
                        <a:t> and followers. Ensure commentary is insightful and meaningful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Effectiveness, Inspiration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No cost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At least weekly.</a:t>
                      </a:r>
                      <a:r>
                        <a:rPr lang="en-NZ" sz="1400" baseline="0" dirty="0" smtClean="0"/>
                        <a:t> Commence immediately</a:t>
                      </a:r>
                      <a:endParaRPr lang="en-N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NZ" sz="1400" b="1" dirty="0" smtClean="0"/>
                        <a:t>Face to face</a:t>
                      </a:r>
                    </a:p>
                    <a:p>
                      <a:pPr marL="0" indent="0">
                        <a:buNone/>
                      </a:pPr>
                      <a:r>
                        <a:rPr lang="en-NZ" sz="1400" dirty="0" smtClean="0"/>
                        <a:t>Visit a minimum of 5 advertising people per week (agencies, clients, sales managers) to drive awareness and preference for magazines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Effectiveness, Inspiration, Commercial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No cost (entertainment)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Daily. Commence immediately</a:t>
                      </a:r>
                      <a:endParaRPr lang="en-NZ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B6DBA0A-7431-42AE-8133-4E3AA8CD4943}" type="slidenum">
              <a:rPr lang="en-NZ" smtClean="0">
                <a:solidFill>
                  <a:schemeClr val="tx1"/>
                </a:solidFill>
              </a:rPr>
              <a:pPr algn="ctr"/>
              <a:t>31</a:t>
            </a:fld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27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Quick Wins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708911"/>
              </p:ext>
            </p:extLst>
          </p:nvPr>
        </p:nvGraphicFramePr>
        <p:xfrm>
          <a:off x="467544" y="1340768"/>
          <a:ext cx="8363272" cy="268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0824"/>
                <a:gridCol w="1440160"/>
                <a:gridCol w="1440160"/>
                <a:gridCol w="1152128"/>
              </a:tblGrid>
              <a:tr h="370840"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Task</a:t>
                      </a:r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KPIs</a:t>
                      </a:r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Estimated</a:t>
                      </a:r>
                      <a:r>
                        <a:rPr lang="en-NZ" sz="1600" baseline="0" dirty="0" smtClean="0"/>
                        <a:t> $</a:t>
                      </a:r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Timing</a:t>
                      </a:r>
                      <a:endParaRPr lang="en-N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400" b="1" dirty="0" smtClean="0"/>
                        <a:t>Sales Toolkit</a:t>
                      </a:r>
                      <a:endParaRPr lang="en-NZ" sz="1400" b="1" baseline="0" dirty="0" smtClean="0"/>
                    </a:p>
                    <a:p>
                      <a:pPr marL="0" indent="0">
                        <a:buNone/>
                      </a:pPr>
                      <a:r>
                        <a:rPr lang="en-NZ" sz="1400" baseline="0" dirty="0" smtClean="0"/>
                        <a:t>Develop a toolkit for our frontline, including briefing template, case studies, research and insights to ensure consistent sales messaging, intelligence and process across our industry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Commercial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No cost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Q1 2013</a:t>
                      </a:r>
                      <a:endParaRPr lang="en-N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NZ" sz="1400" b="1" dirty="0" smtClean="0"/>
                        <a:t>Sponsorship Review</a:t>
                      </a:r>
                    </a:p>
                    <a:p>
                      <a:pPr marL="0" indent="0">
                        <a:buNone/>
                      </a:pPr>
                      <a:r>
                        <a:rPr lang="en-NZ" sz="1400" b="0" dirty="0" smtClean="0"/>
                        <a:t>Implement</a:t>
                      </a:r>
                      <a:r>
                        <a:rPr lang="en-NZ" sz="1400" b="0" baseline="0" dirty="0" smtClean="0"/>
                        <a:t> comprehensive sponsorship programme in conjunction with our principle sponsors. Ensure that deliverables align with MPA and sponsors requirements. Review performance on a quarterly basis.</a:t>
                      </a:r>
                      <a:endParaRPr lang="en-NZ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Partners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No cost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Quarterly. Commence immediately</a:t>
                      </a:r>
                      <a:endParaRPr lang="en-NZ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B6DBA0A-7431-42AE-8133-4E3AA8CD4943}" type="slidenum">
              <a:rPr lang="en-NZ" smtClean="0">
                <a:solidFill>
                  <a:schemeClr val="tx1"/>
                </a:solidFill>
              </a:rPr>
              <a:pPr algn="ctr"/>
              <a:t>32</a:t>
            </a:fld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88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Longer Term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1330535"/>
              </p:ext>
            </p:extLst>
          </p:nvPr>
        </p:nvGraphicFramePr>
        <p:xfrm>
          <a:off x="467544" y="1340768"/>
          <a:ext cx="8363272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0824"/>
                <a:gridCol w="1440160"/>
                <a:gridCol w="1440160"/>
                <a:gridCol w="1152128"/>
              </a:tblGrid>
              <a:tr h="370840"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Task</a:t>
                      </a:r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KPIs</a:t>
                      </a:r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Estimated</a:t>
                      </a:r>
                      <a:r>
                        <a:rPr lang="en-NZ" sz="1600" baseline="0" dirty="0" smtClean="0"/>
                        <a:t> $</a:t>
                      </a:r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Timing</a:t>
                      </a:r>
                      <a:endParaRPr lang="en-N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400" b="1" dirty="0" smtClean="0"/>
                        <a:t>Agency </a:t>
                      </a:r>
                      <a:r>
                        <a:rPr lang="en-NZ" sz="1400" b="1" dirty="0" err="1" smtClean="0"/>
                        <a:t>Roadshow</a:t>
                      </a:r>
                      <a:endParaRPr lang="en-NZ" sz="1400" b="1" dirty="0" smtClean="0"/>
                    </a:p>
                    <a:p>
                      <a:r>
                        <a:rPr lang="en-NZ" sz="1400" b="0" baseline="0" dirty="0" smtClean="0"/>
                        <a:t>Develop a series of presentations to take out to agencies, championing magazine engagement, innovation and effectiveness. Ensure examples are localised and </a:t>
                      </a:r>
                      <a:r>
                        <a:rPr lang="en-NZ" sz="1400" b="0" baseline="0" dirty="0" err="1" smtClean="0"/>
                        <a:t>relevent</a:t>
                      </a:r>
                      <a:r>
                        <a:rPr lang="en-NZ" sz="1400" b="0" baseline="0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Effectiveness</a:t>
                      </a:r>
                    </a:p>
                    <a:p>
                      <a:r>
                        <a:rPr lang="en-NZ" sz="1400" dirty="0" smtClean="0"/>
                        <a:t>Inspiration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$5k (Design)</a:t>
                      </a:r>
                    </a:p>
                    <a:p>
                      <a:r>
                        <a:rPr lang="en-NZ" sz="1400" dirty="0" smtClean="0"/>
                        <a:t>$5k</a:t>
                      </a:r>
                      <a:r>
                        <a:rPr lang="en-NZ" sz="1400" baseline="0" dirty="0" smtClean="0"/>
                        <a:t> (Travel)</a:t>
                      </a:r>
                    </a:p>
                    <a:p>
                      <a:r>
                        <a:rPr lang="en-NZ" sz="1400" baseline="0" dirty="0" smtClean="0"/>
                        <a:t>Sponsorship possible.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Quarterly</a:t>
                      </a:r>
                      <a:r>
                        <a:rPr lang="en-NZ" sz="1400" baseline="0" dirty="0" smtClean="0"/>
                        <a:t> commencing Q1 2012</a:t>
                      </a:r>
                      <a:endParaRPr lang="en-N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NZ" sz="1400" b="1" dirty="0" smtClean="0"/>
                        <a:t>Sales Training Programme</a:t>
                      </a:r>
                    </a:p>
                    <a:p>
                      <a:pPr marL="0" indent="0">
                        <a:buNone/>
                      </a:pPr>
                      <a:r>
                        <a:rPr lang="en-NZ" sz="1400" b="0" dirty="0" smtClean="0"/>
                        <a:t>Work</a:t>
                      </a:r>
                      <a:r>
                        <a:rPr lang="en-NZ" sz="1400" b="0" baseline="0" dirty="0" smtClean="0"/>
                        <a:t> with Advertising Committee to develop a comprehensive sales training programme to ensure consistent messaging and approach from our frontline. Kick off with sales conference to build enthusiasm and shared sense of community.</a:t>
                      </a:r>
                      <a:endParaRPr lang="en-NZ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Effectiveness</a:t>
                      </a:r>
                    </a:p>
                    <a:p>
                      <a:r>
                        <a:rPr lang="en-NZ" sz="1400" dirty="0" smtClean="0"/>
                        <a:t>Inspiration</a:t>
                      </a:r>
                    </a:p>
                    <a:p>
                      <a:r>
                        <a:rPr lang="en-NZ" sz="1400" dirty="0" smtClean="0"/>
                        <a:t>Commercial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TBC</a:t>
                      </a:r>
                    </a:p>
                    <a:p>
                      <a:r>
                        <a:rPr lang="en-NZ" sz="1400" dirty="0" smtClean="0"/>
                        <a:t>Sponsorship possible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Quarterly commencing</a:t>
                      </a:r>
                      <a:r>
                        <a:rPr lang="en-NZ" sz="1400" baseline="0" dirty="0" smtClean="0"/>
                        <a:t> Q1 2012</a:t>
                      </a:r>
                      <a:endParaRPr lang="en-N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NZ" sz="1400" b="1" dirty="0" smtClean="0"/>
                        <a:t>Leadership Forum</a:t>
                      </a:r>
                    </a:p>
                    <a:p>
                      <a:pPr marL="0" indent="0">
                        <a:buNone/>
                      </a:pPr>
                      <a:r>
                        <a:rPr lang="en-NZ" sz="1400" b="0" dirty="0" smtClean="0"/>
                        <a:t>Leaders of</a:t>
                      </a:r>
                      <a:r>
                        <a:rPr lang="en-NZ" sz="1400" b="0" baseline="0" dirty="0" smtClean="0"/>
                        <a:t> major publishers to present future business vision to leading advertisers/agency personnel, to help change perceptions about progressiveness and to show we are future proofed.</a:t>
                      </a:r>
                      <a:endParaRPr lang="en-NZ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Inspiration</a:t>
                      </a:r>
                    </a:p>
                    <a:p>
                      <a:r>
                        <a:rPr lang="en-NZ" sz="1400" dirty="0" smtClean="0"/>
                        <a:t>Commercial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TBC</a:t>
                      </a:r>
                    </a:p>
                    <a:p>
                      <a:r>
                        <a:rPr lang="en-NZ" sz="1400" dirty="0" smtClean="0"/>
                        <a:t>Sponsorship possible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Annual</a:t>
                      </a:r>
                      <a:endParaRPr lang="en-NZ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B6DBA0A-7431-42AE-8133-4E3AA8CD4943}" type="slidenum">
              <a:rPr lang="en-NZ" smtClean="0">
                <a:solidFill>
                  <a:schemeClr val="tx1"/>
                </a:solidFill>
              </a:rPr>
              <a:pPr algn="ctr"/>
              <a:t>33</a:t>
            </a:fld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040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Longer Term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85781"/>
              </p:ext>
            </p:extLst>
          </p:nvPr>
        </p:nvGraphicFramePr>
        <p:xfrm>
          <a:off x="467544" y="1340768"/>
          <a:ext cx="8363272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0824"/>
                <a:gridCol w="1440160"/>
                <a:gridCol w="1440160"/>
                <a:gridCol w="1152128"/>
              </a:tblGrid>
              <a:tr h="370840"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Task</a:t>
                      </a:r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KPIs</a:t>
                      </a:r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Estimated</a:t>
                      </a:r>
                      <a:r>
                        <a:rPr lang="en-NZ" sz="1600" baseline="0" dirty="0" smtClean="0"/>
                        <a:t> $</a:t>
                      </a:r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Timing</a:t>
                      </a:r>
                      <a:endParaRPr lang="en-N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NZ" sz="1400" b="1" dirty="0" smtClean="0"/>
                        <a:t>Editors Speaker</a:t>
                      </a:r>
                      <a:r>
                        <a:rPr lang="en-NZ" sz="1400" b="1" baseline="0" dirty="0" smtClean="0"/>
                        <a:t> Series (New Season Launch)</a:t>
                      </a:r>
                    </a:p>
                    <a:p>
                      <a:pPr marL="0" indent="0">
                        <a:buNone/>
                      </a:pPr>
                      <a:r>
                        <a:rPr lang="en-NZ" sz="1400" b="0" dirty="0" smtClean="0"/>
                        <a:t>Build</a:t>
                      </a:r>
                      <a:r>
                        <a:rPr lang="en-NZ" sz="1400" b="0" baseline="0" dirty="0" smtClean="0"/>
                        <a:t> profile of editors and generate engagement with advertisers about content develop and consumer targeting.</a:t>
                      </a:r>
                      <a:endParaRPr lang="en-NZ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Inspiration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TBC</a:t>
                      </a:r>
                    </a:p>
                    <a:p>
                      <a:r>
                        <a:rPr lang="en-NZ" sz="1400" dirty="0" smtClean="0"/>
                        <a:t>Sponsorship</a:t>
                      </a:r>
                      <a:r>
                        <a:rPr lang="en-NZ" sz="1400" baseline="0" dirty="0" smtClean="0"/>
                        <a:t> possible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Annual</a:t>
                      </a:r>
                      <a:endParaRPr lang="en-N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NZ" sz="1400" b="1" dirty="0" smtClean="0"/>
                        <a:t>Research</a:t>
                      </a:r>
                      <a:r>
                        <a:rPr lang="en-NZ" sz="1400" b="1" baseline="0" dirty="0" smtClean="0"/>
                        <a:t> Study</a:t>
                      </a:r>
                    </a:p>
                    <a:p>
                      <a:pPr marL="0" indent="0">
                        <a:buNone/>
                      </a:pPr>
                      <a:r>
                        <a:rPr lang="en-NZ" sz="1400" b="0" baseline="0" dirty="0" smtClean="0"/>
                        <a:t>Scope and implement a comprehensive research piece to clearly demonstrate magazines effectiveness in building meaningful relationships with consumers and the flow on to ad engagement and sales in New Zealand.</a:t>
                      </a:r>
                      <a:endParaRPr lang="en-NZ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Effectiveness</a:t>
                      </a:r>
                    </a:p>
                    <a:p>
                      <a:r>
                        <a:rPr lang="en-NZ" sz="1400" dirty="0" smtClean="0"/>
                        <a:t>Commercial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TBC</a:t>
                      </a:r>
                    </a:p>
                    <a:p>
                      <a:r>
                        <a:rPr lang="en-NZ" sz="1400" dirty="0" smtClean="0"/>
                        <a:t>Sponsorship possible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Annual</a:t>
                      </a:r>
                      <a:endParaRPr lang="en-N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NZ" sz="1400" b="1" dirty="0" smtClean="0"/>
                        <a:t>MPA</a:t>
                      </a:r>
                      <a:r>
                        <a:rPr lang="en-NZ" sz="1400" b="1" baseline="0" dirty="0" smtClean="0"/>
                        <a:t> Website Redevelopment</a:t>
                      </a:r>
                    </a:p>
                    <a:p>
                      <a:pPr marL="0" indent="0">
                        <a:buNone/>
                      </a:pPr>
                      <a:r>
                        <a:rPr lang="en-NZ" sz="1400" b="0" baseline="0" dirty="0" smtClean="0"/>
                        <a:t>Redevelop the MPA website into an information portal, housing case studies, research and insights, inspiring work, and sales tools, providing a source of information and inspiration to advertisers and our frontline.</a:t>
                      </a:r>
                      <a:endParaRPr lang="en-NZ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Effectiveness</a:t>
                      </a:r>
                    </a:p>
                    <a:p>
                      <a:r>
                        <a:rPr lang="en-NZ" sz="1400" dirty="0" smtClean="0"/>
                        <a:t>Inspiration</a:t>
                      </a:r>
                    </a:p>
                    <a:p>
                      <a:r>
                        <a:rPr lang="en-NZ" sz="1400" dirty="0" smtClean="0"/>
                        <a:t>Commercial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TBC</a:t>
                      </a:r>
                    </a:p>
                    <a:p>
                      <a:r>
                        <a:rPr lang="en-NZ" sz="1400" dirty="0" smtClean="0"/>
                        <a:t>Sponsorship</a:t>
                      </a:r>
                      <a:r>
                        <a:rPr lang="en-NZ" sz="1400" baseline="0" dirty="0" smtClean="0"/>
                        <a:t> possible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One off</a:t>
                      </a:r>
                      <a:endParaRPr lang="en-N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NZ" sz="1400" b="1" dirty="0" smtClean="0"/>
                        <a:t>“</a:t>
                      </a:r>
                      <a:r>
                        <a:rPr lang="en-NZ" sz="1400" b="1" dirty="0" err="1" smtClean="0"/>
                        <a:t>Nickable</a:t>
                      </a:r>
                      <a:r>
                        <a:rPr lang="en-NZ" sz="1400" b="1" dirty="0" smtClean="0"/>
                        <a:t> Stuff”</a:t>
                      </a:r>
                    </a:p>
                    <a:p>
                      <a:pPr marL="0" indent="0">
                        <a:buNone/>
                      </a:pPr>
                      <a:r>
                        <a:rPr lang="en-NZ" sz="1400" b="0" dirty="0" smtClean="0"/>
                        <a:t>Gather</a:t>
                      </a:r>
                      <a:r>
                        <a:rPr lang="en-NZ" sz="1400" b="0" baseline="0" dirty="0" smtClean="0"/>
                        <a:t> together a library of easily usable slides that can be dropped into presentations to be housed on the MPA website post redevelopment.</a:t>
                      </a:r>
                      <a:endParaRPr lang="en-NZ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Commercial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No cost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err="1" smtClean="0"/>
                        <a:t>Ongoing</a:t>
                      </a:r>
                      <a:endParaRPr lang="en-NZ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B6DBA0A-7431-42AE-8133-4E3AA8CD4943}" type="slidenum">
              <a:rPr lang="en-NZ" smtClean="0">
                <a:solidFill>
                  <a:schemeClr val="tx1"/>
                </a:solidFill>
              </a:rPr>
              <a:pPr algn="ctr"/>
              <a:t>34</a:t>
            </a:fld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083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Awards Integration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614056"/>
              </p:ext>
            </p:extLst>
          </p:nvPr>
        </p:nvGraphicFramePr>
        <p:xfrm>
          <a:off x="467544" y="1700808"/>
          <a:ext cx="8363272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0824"/>
                <a:gridCol w="1440160"/>
                <a:gridCol w="1440160"/>
                <a:gridCol w="1152128"/>
              </a:tblGrid>
              <a:tr h="370840"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Task</a:t>
                      </a:r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KPIs</a:t>
                      </a:r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Estimated</a:t>
                      </a:r>
                      <a:r>
                        <a:rPr lang="en-NZ" sz="1600" baseline="0" dirty="0" smtClean="0"/>
                        <a:t> $</a:t>
                      </a:r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Timing</a:t>
                      </a:r>
                      <a:endParaRPr lang="en-N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NZ" sz="1400" b="1" dirty="0" smtClean="0"/>
                        <a:t>The Glossies</a:t>
                      </a:r>
                    </a:p>
                    <a:p>
                      <a:pPr marL="0" indent="0">
                        <a:buNone/>
                      </a:pPr>
                      <a:r>
                        <a:rPr lang="en-NZ" sz="1400" b="0" dirty="0" smtClean="0"/>
                        <a:t>Review</a:t>
                      </a:r>
                      <a:r>
                        <a:rPr lang="en-NZ" sz="1400" b="0" baseline="0" dirty="0" smtClean="0"/>
                        <a:t> and </a:t>
                      </a:r>
                      <a:r>
                        <a:rPr lang="en-NZ" sz="1400" b="0" baseline="0" dirty="0" err="1" smtClean="0"/>
                        <a:t>relaunch</a:t>
                      </a:r>
                      <a:r>
                        <a:rPr lang="en-NZ" sz="1400" b="0" baseline="0" dirty="0" smtClean="0"/>
                        <a:t> the Glossies with ECDs as judging panel. Build credibility and </a:t>
                      </a:r>
                      <a:r>
                        <a:rPr lang="en-NZ" sz="1400" b="0" baseline="0" dirty="0" err="1" smtClean="0"/>
                        <a:t>cudos</a:t>
                      </a:r>
                      <a:r>
                        <a:rPr lang="en-NZ" sz="1400" b="0" baseline="0" dirty="0" smtClean="0"/>
                        <a:t> with creative community.</a:t>
                      </a:r>
                      <a:endParaRPr lang="en-NZ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Inspiration</a:t>
                      </a:r>
                    </a:p>
                    <a:p>
                      <a:r>
                        <a:rPr lang="en-NZ" sz="1400" dirty="0" smtClean="0"/>
                        <a:t>Commercial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$20k</a:t>
                      </a:r>
                    </a:p>
                    <a:p>
                      <a:r>
                        <a:rPr lang="en-NZ" sz="1400" dirty="0" smtClean="0"/>
                        <a:t>Sponsorship possible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Monthly</a:t>
                      </a:r>
                    </a:p>
                    <a:p>
                      <a:r>
                        <a:rPr lang="en-NZ" sz="1400" dirty="0" smtClean="0"/>
                        <a:t>Final</a:t>
                      </a:r>
                      <a:r>
                        <a:rPr lang="en-NZ" sz="1400" baseline="0" dirty="0" smtClean="0"/>
                        <a:t> event annual</a:t>
                      </a:r>
                      <a:endParaRPr lang="en-N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NZ" sz="1400" b="1" dirty="0" smtClean="0"/>
                        <a:t>EFFIES Awards</a:t>
                      </a:r>
                    </a:p>
                    <a:p>
                      <a:pPr marL="0" indent="0">
                        <a:buNone/>
                      </a:pPr>
                      <a:r>
                        <a:rPr lang="en-NZ" sz="1400" b="0" dirty="0" smtClean="0"/>
                        <a:t>Showcase</a:t>
                      </a:r>
                      <a:r>
                        <a:rPr lang="en-NZ" sz="1400" b="0" baseline="0" dirty="0" smtClean="0"/>
                        <a:t> winners of EFFIES with high profile case studies. Work with CAANZ to determine feasibility and scope of presence on the night.</a:t>
                      </a:r>
                      <a:endParaRPr lang="en-NZ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Effectiveness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TBC</a:t>
                      </a:r>
                    </a:p>
                    <a:p>
                      <a:r>
                        <a:rPr lang="en-NZ" sz="1400" dirty="0" smtClean="0"/>
                        <a:t>Sponsorship</a:t>
                      </a:r>
                      <a:r>
                        <a:rPr lang="en-NZ" sz="1400" baseline="0" dirty="0" smtClean="0"/>
                        <a:t> possible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Annual</a:t>
                      </a:r>
                      <a:endParaRPr lang="en-N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NZ" sz="1400" b="1" dirty="0" smtClean="0"/>
                        <a:t>Marketing Awards</a:t>
                      </a:r>
                    </a:p>
                    <a:p>
                      <a:pPr marL="0" indent="0">
                        <a:buNone/>
                      </a:pPr>
                      <a:r>
                        <a:rPr lang="en-NZ" sz="1400" b="0" dirty="0" smtClean="0"/>
                        <a:t>Demonstrate business benefits at Marketing</a:t>
                      </a:r>
                      <a:r>
                        <a:rPr lang="en-NZ" sz="1400" b="0" baseline="0" dirty="0" smtClean="0"/>
                        <a:t> Awards.</a:t>
                      </a:r>
                      <a:endParaRPr lang="en-NZ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Effectiveness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TBC</a:t>
                      </a:r>
                    </a:p>
                    <a:p>
                      <a:r>
                        <a:rPr lang="en-NZ" sz="1400" dirty="0" smtClean="0"/>
                        <a:t>Sponsorship</a:t>
                      </a:r>
                      <a:r>
                        <a:rPr lang="en-NZ" sz="1400" baseline="0" dirty="0" smtClean="0"/>
                        <a:t> possible</a:t>
                      </a:r>
                      <a:endParaRPr lang="en-NZ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Annual</a:t>
                      </a:r>
                      <a:endParaRPr lang="en-N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NZ" sz="1400" b="1" dirty="0" smtClean="0"/>
                        <a:t>CAANZ</a:t>
                      </a:r>
                      <a:r>
                        <a:rPr lang="en-NZ" sz="1400" b="1" baseline="0" dirty="0" smtClean="0"/>
                        <a:t> Media Awards</a:t>
                      </a:r>
                    </a:p>
                    <a:p>
                      <a:pPr marL="0" indent="0">
                        <a:buNone/>
                      </a:pPr>
                      <a:r>
                        <a:rPr lang="en-NZ" sz="1400" b="0" dirty="0" smtClean="0"/>
                        <a:t>Hero innovation</a:t>
                      </a:r>
                      <a:r>
                        <a:rPr lang="en-NZ" sz="1400" b="0" baseline="0" dirty="0" smtClean="0"/>
                        <a:t> by recognising and rewarding great work in magazines. Work with CAANZ to determine feasibility and scope of presence on the night.</a:t>
                      </a:r>
                      <a:endParaRPr lang="en-NZ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Inspiration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TBC</a:t>
                      </a:r>
                    </a:p>
                    <a:p>
                      <a:r>
                        <a:rPr lang="en-NZ" sz="1400" dirty="0" smtClean="0"/>
                        <a:t>Sponsorship</a:t>
                      </a:r>
                      <a:r>
                        <a:rPr lang="en-NZ" sz="1400" baseline="0" dirty="0" smtClean="0"/>
                        <a:t> possible</a:t>
                      </a:r>
                      <a:endParaRPr lang="en-NZ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Annual</a:t>
                      </a:r>
                      <a:endParaRPr lang="en-NZ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B6DBA0A-7431-42AE-8133-4E3AA8CD4943}" type="slidenum">
              <a:rPr lang="en-NZ" smtClean="0">
                <a:solidFill>
                  <a:schemeClr val="tx1"/>
                </a:solidFill>
              </a:rPr>
              <a:pPr algn="ctr"/>
              <a:t>35</a:t>
            </a:fld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366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Awards Integration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274766"/>
              </p:ext>
            </p:extLst>
          </p:nvPr>
        </p:nvGraphicFramePr>
        <p:xfrm>
          <a:off x="467544" y="1340768"/>
          <a:ext cx="8363272" cy="268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0824"/>
                <a:gridCol w="1440160"/>
                <a:gridCol w="1440160"/>
                <a:gridCol w="1152128"/>
              </a:tblGrid>
              <a:tr h="370840"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Task</a:t>
                      </a:r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KPIs</a:t>
                      </a:r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Estimated</a:t>
                      </a:r>
                      <a:r>
                        <a:rPr lang="en-NZ" sz="1600" baseline="0" dirty="0" smtClean="0"/>
                        <a:t> $</a:t>
                      </a:r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 smtClean="0"/>
                        <a:t>Timing</a:t>
                      </a:r>
                      <a:endParaRPr lang="en-N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NZ" sz="1400" b="1" dirty="0" smtClean="0"/>
                        <a:t>CAANZ Axis Awards</a:t>
                      </a:r>
                    </a:p>
                    <a:p>
                      <a:pPr marL="0" indent="0">
                        <a:buNone/>
                      </a:pPr>
                      <a:r>
                        <a:rPr lang="en-NZ" sz="1400" b="0" dirty="0" smtClean="0"/>
                        <a:t>Champion creative </a:t>
                      </a:r>
                      <a:r>
                        <a:rPr lang="en-NZ" sz="1400" b="0" baseline="0" dirty="0" smtClean="0"/>
                        <a:t>by recognising and rewarding great work in magazines. Work with CAANZ to determine feasibility and scope of presence on the night.</a:t>
                      </a:r>
                      <a:endParaRPr lang="en-NZ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Inspiration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TBC</a:t>
                      </a:r>
                    </a:p>
                    <a:p>
                      <a:r>
                        <a:rPr lang="en-NZ" sz="1400" dirty="0" smtClean="0"/>
                        <a:t>Sponsorship</a:t>
                      </a:r>
                      <a:r>
                        <a:rPr lang="en-NZ" sz="1400" baseline="0" dirty="0" smtClean="0"/>
                        <a:t> possible</a:t>
                      </a:r>
                      <a:endParaRPr lang="en-NZ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Annual</a:t>
                      </a:r>
                      <a:endParaRPr lang="en-N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NZ" sz="1400" b="1" dirty="0" smtClean="0"/>
                        <a:t>MPA Magazine Awards</a:t>
                      </a:r>
                    </a:p>
                    <a:p>
                      <a:pPr marL="0" indent="0">
                        <a:buNone/>
                      </a:pPr>
                      <a:r>
                        <a:rPr lang="en-NZ" sz="1400" b="0" dirty="0" smtClean="0"/>
                        <a:t>Celebrate vibrant magazine industry. Work to leverage award winners into PR stories and examples of innovation and progressiveness within our industry. Ensure sponsors are well represented in</a:t>
                      </a:r>
                      <a:r>
                        <a:rPr lang="en-NZ" sz="1400" b="0" baseline="0" dirty="0" smtClean="0"/>
                        <a:t> the lead up to and on the night itself.</a:t>
                      </a:r>
                      <a:endParaRPr lang="en-NZ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Inspiration</a:t>
                      </a:r>
                    </a:p>
                    <a:p>
                      <a:r>
                        <a:rPr lang="en-NZ" sz="1400" dirty="0" smtClean="0"/>
                        <a:t>Partners</a:t>
                      </a:r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TBC</a:t>
                      </a:r>
                    </a:p>
                    <a:p>
                      <a:r>
                        <a:rPr lang="en-NZ" sz="1400" dirty="0" smtClean="0"/>
                        <a:t>Sponsorship</a:t>
                      </a:r>
                      <a:r>
                        <a:rPr lang="en-NZ" sz="1400" baseline="0" dirty="0" smtClean="0"/>
                        <a:t> possible</a:t>
                      </a:r>
                      <a:endParaRPr lang="en-NZ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400" dirty="0" smtClean="0"/>
                        <a:t>Annual</a:t>
                      </a:r>
                      <a:endParaRPr lang="en-NZ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B6DBA0A-7431-42AE-8133-4E3AA8CD4943}" type="slidenum">
              <a:rPr lang="en-NZ" smtClean="0">
                <a:solidFill>
                  <a:schemeClr val="tx1"/>
                </a:solidFill>
              </a:rPr>
              <a:pPr algn="ctr"/>
              <a:t>36</a:t>
            </a:fld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84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NZ" dirty="0" smtClean="0"/>
              <a:t>Calendar</a:t>
            </a:r>
            <a:endParaRPr lang="en-NZ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2344507"/>
              </p:ext>
            </p:extLst>
          </p:nvPr>
        </p:nvGraphicFramePr>
        <p:xfrm>
          <a:off x="388938" y="1052736"/>
          <a:ext cx="8434387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Worksheet" r:id="rId3" imgW="11391913" imgH="5915064" progId="Excel.Sheet.12">
                  <p:embed/>
                </p:oleObj>
              </mc:Choice>
              <mc:Fallback>
                <p:oleObj name="Worksheet" r:id="rId3" imgW="11391913" imgH="5915064" progId="Excel.Sheet.12">
                  <p:embed/>
                  <p:pic>
                    <p:nvPicPr>
                      <p:cNvPr id="0" name="Content Placeholder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1052736"/>
                        <a:ext cx="8434387" cy="438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B6DBA0A-7431-42AE-8133-4E3AA8CD4943}" type="slidenum">
              <a:rPr lang="en-NZ" smtClean="0">
                <a:solidFill>
                  <a:schemeClr val="tx1"/>
                </a:solidFill>
              </a:rPr>
              <a:pPr algn="ctr"/>
              <a:t>37</a:t>
            </a:fld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014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ctrTitle"/>
          </p:nvPr>
        </p:nvSpPr>
        <p:spPr bwMode="auto">
          <a:xfrm>
            <a:off x="685800" y="3332560"/>
            <a:ext cx="7772400" cy="5500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NZ" smtClean="0">
                <a:solidFill>
                  <a:schemeClr val="tx1"/>
                </a:solidFill>
                <a:latin typeface="Arial" pitchFamily="34" charset="0"/>
                <a:ea typeface="YRThree Black" pitchFamily="50" charset="0"/>
                <a:cs typeface="Arial" pitchFamily="34" charset="0"/>
              </a:rPr>
              <a:t>THANK YOU. </a:t>
            </a:r>
          </a:p>
        </p:txBody>
      </p:sp>
    </p:spTree>
    <p:extLst>
      <p:ext uri="{BB962C8B-B14F-4D97-AF65-F5344CB8AC3E}">
        <p14:creationId xmlns:p14="http://schemas.microsoft.com/office/powerpoint/2010/main" val="374178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Objective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512019"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512019"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We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believe the MPA can provide the strategic leadership to drive revenue growth -  we have the freedom to set the vision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B6DBA0A-7431-42AE-8133-4E3AA8CD4943}" type="slidenum">
              <a:rPr lang="en-NZ" smtClean="0">
                <a:solidFill>
                  <a:schemeClr val="tx1"/>
                </a:solidFill>
              </a:rPr>
              <a:pPr algn="ctr"/>
              <a:t>4</a:t>
            </a:fld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75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Problem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ea typeface="YRThree Medium" pitchFamily="50" charset="0"/>
                <a:cs typeface="Arial" pitchFamily="34" charset="0"/>
              </a:rPr>
              <a:t>Magazines are challenged as never before.</a:t>
            </a:r>
          </a:p>
          <a:p>
            <a:endParaRPr lang="en-US" sz="2400" dirty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ea typeface="YRThree Medium" pitchFamily="50" charset="0"/>
                <a:cs typeface="Arial" pitchFamily="34" charset="0"/>
              </a:rPr>
              <a:t>The relevancy and vitality of magazines are in question</a:t>
            </a:r>
            <a:r>
              <a:rPr lang="en-US" sz="2800" dirty="0">
                <a:latin typeface="Arial" pitchFamily="34" charset="0"/>
                <a:ea typeface="YRThree Medium" pitchFamily="50" charset="0"/>
                <a:cs typeface="Arial" pitchFamily="34" charset="0"/>
              </a:rPr>
              <a:t>.</a:t>
            </a:r>
          </a:p>
          <a:p>
            <a:endParaRPr lang="en-US" sz="2800" dirty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ea typeface="YRThree Medium" pitchFamily="50" charset="0"/>
                <a:cs typeface="Arial" pitchFamily="34" charset="0"/>
              </a:rPr>
              <a:t>Consumers </a:t>
            </a:r>
            <a:r>
              <a:rPr lang="en-US" sz="2400" dirty="0" err="1">
                <a:latin typeface="Arial" pitchFamily="34" charset="0"/>
                <a:ea typeface="YRThree Medium" pitchFamily="50" charset="0"/>
                <a:cs typeface="Arial" pitchFamily="34" charset="0"/>
              </a:rPr>
              <a:t>behaviour</a:t>
            </a:r>
            <a:r>
              <a:rPr lang="en-US" sz="2400" dirty="0">
                <a:latin typeface="Arial" pitchFamily="34" charset="0"/>
                <a:ea typeface="YRThree Medium" pitchFamily="50" charset="0"/>
                <a:cs typeface="Arial" pitchFamily="34" charset="0"/>
              </a:rPr>
              <a:t> has evolved and advertisers are struggling to keep up.</a:t>
            </a: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B6DBA0A-7431-42AE-8133-4E3AA8CD4943}" type="slidenum">
              <a:rPr lang="en-NZ" smtClean="0">
                <a:solidFill>
                  <a:schemeClr val="tx1"/>
                </a:solidFill>
              </a:rPr>
              <a:pPr algn="ctr"/>
              <a:t>5</a:t>
            </a:fld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53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Challenge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How </a:t>
            </a:r>
            <a:r>
              <a:rPr lang="en-US" sz="2400" dirty="0">
                <a:latin typeface="Arial" pitchFamily="34" charset="0"/>
                <a:ea typeface="YRThree Medium" pitchFamily="50" charset="0"/>
                <a:cs typeface="Arial" pitchFamily="34" charset="0"/>
              </a:rPr>
              <a:t>can we change the conversation, so that the tide of negativity is abated and pushed out</a:t>
            </a:r>
            <a:r>
              <a:rPr lang="en-US" sz="2400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ea typeface="YRThree Medium" pitchFamily="50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29340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 smtClean="0"/>
              <a:t>Our End Point</a:t>
            </a:r>
            <a:endParaRPr lang="en-NZ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264496"/>
            <a:ext cx="8229600" cy="13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NZ" sz="200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Our vision needs to demonstrate that magazines are continually evolving to overcome perceptions that we are lacking innovation and progressiveness.</a:t>
            </a:r>
            <a:endParaRPr lang="en-NZ" sz="2000" dirty="0">
              <a:latin typeface="Arial" pitchFamily="34" charset="0"/>
              <a:ea typeface="YRThree Medium" pitchFamily="50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B6DBA0A-7431-42AE-8133-4E3AA8CD4943}" type="slidenum">
              <a:rPr lang="en-NZ" smtClean="0">
                <a:solidFill>
                  <a:schemeClr val="tx1"/>
                </a:solidFill>
              </a:rPr>
              <a:pPr algn="ctr"/>
              <a:t>6</a:t>
            </a:fld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4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Insight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400" dirty="0">
                <a:latin typeface="Arial" pitchFamily="34" charset="0"/>
                <a:ea typeface="YRThree Medium" pitchFamily="50" charset="0"/>
                <a:cs typeface="Arial" pitchFamily="34" charset="0"/>
              </a:rPr>
              <a:t>“Today, the MPA has been seen as an inward looking administrative body protecting its own interests”.</a:t>
            </a:r>
          </a:p>
          <a:p>
            <a:endParaRPr lang="en-NZ" sz="2400" dirty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r>
              <a:rPr lang="en-NZ" sz="2400" dirty="0">
                <a:latin typeface="Arial" pitchFamily="34" charset="0"/>
                <a:ea typeface="YRThree Medium" pitchFamily="50" charset="0"/>
                <a:cs typeface="Arial" pitchFamily="34" charset="0"/>
              </a:rPr>
              <a:t>There is a lack of clarity in our messaging. </a:t>
            </a:r>
          </a:p>
          <a:p>
            <a:endParaRPr lang="en-NZ" sz="2400" dirty="0">
              <a:latin typeface="Arial" pitchFamily="34" charset="0"/>
              <a:ea typeface="YRThree Medium" pitchFamily="50" charset="0"/>
              <a:cs typeface="Arial" pitchFamily="34" charset="0"/>
            </a:endParaRPr>
          </a:p>
          <a:p>
            <a:r>
              <a:rPr lang="en-NZ" sz="2400" dirty="0">
                <a:latin typeface="Arial" pitchFamily="34" charset="0"/>
                <a:ea typeface="YRThree Medium" pitchFamily="50" charset="0"/>
                <a:cs typeface="Arial" pitchFamily="34" charset="0"/>
              </a:rPr>
              <a:t>And </a:t>
            </a:r>
            <a:r>
              <a:rPr lang="en-NZ" sz="2400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we have had </a:t>
            </a:r>
            <a:r>
              <a:rPr lang="en-NZ" sz="2400" dirty="0">
                <a:latin typeface="Arial" pitchFamily="34" charset="0"/>
                <a:ea typeface="YRThree Medium" pitchFamily="50" charset="0"/>
                <a:cs typeface="Arial" pitchFamily="34" charset="0"/>
              </a:rPr>
              <a:t>little presence </a:t>
            </a:r>
            <a:r>
              <a:rPr lang="en-NZ" sz="2400" dirty="0" smtClean="0">
                <a:latin typeface="Arial" pitchFamily="34" charset="0"/>
                <a:ea typeface="YRThree Medium" pitchFamily="50" charset="0"/>
                <a:cs typeface="Arial" pitchFamily="34" charset="0"/>
              </a:rPr>
              <a:t>with advertisers.</a:t>
            </a:r>
            <a:endParaRPr lang="en-NZ" sz="2400" dirty="0">
              <a:latin typeface="Arial" pitchFamily="34" charset="0"/>
              <a:ea typeface="YRThree Medium" pitchFamily="50" charset="0"/>
              <a:cs typeface="Arial" pitchFamily="34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23528" y="6236341"/>
            <a:ext cx="4941689" cy="28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/>
            <a:r>
              <a:rPr lang="en-NZ" sz="1500" dirty="0">
                <a:latin typeface="Arial" pitchFamily="34" charset="0"/>
                <a:cs typeface="Arial" pitchFamily="34" charset="0"/>
              </a:rPr>
              <a:t>Source: Agency </a:t>
            </a:r>
            <a:r>
              <a:rPr lang="en-NZ" sz="1500" dirty="0" err="1">
                <a:latin typeface="Arial" pitchFamily="34" charset="0"/>
                <a:cs typeface="Arial" pitchFamily="34" charset="0"/>
              </a:rPr>
              <a:t>Verbatims</a:t>
            </a:r>
            <a:r>
              <a:rPr lang="en-NZ" sz="15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B6DBA0A-7431-42AE-8133-4E3AA8CD4943}" type="slidenum">
              <a:rPr lang="en-NZ" smtClean="0">
                <a:solidFill>
                  <a:schemeClr val="tx1"/>
                </a:solidFill>
              </a:rPr>
              <a:pPr algn="ctr"/>
              <a:t>7</a:t>
            </a:fld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01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MPA Today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sz="2000" dirty="0">
                <a:latin typeface="Arial" pitchFamily="34" charset="0"/>
                <a:cs typeface="Arial" pitchFamily="34" charset="0"/>
              </a:rPr>
              <a:t>Because of this, the lines of responsibility for the MPA are unclear: 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059832" y="2284504"/>
            <a:ext cx="972443" cy="33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NZ" sz="1800" dirty="0">
                <a:latin typeface="Arial" pitchFamily="34" charset="0"/>
                <a:cs typeface="Arial" pitchFamily="34" charset="0"/>
              </a:rPr>
              <a:t>MPA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880324" y="2283313"/>
            <a:ext cx="1377851" cy="33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NZ" sz="1800">
                <a:latin typeface="Arial" pitchFamily="34" charset="0"/>
                <a:cs typeface="Arial" pitchFamily="34" charset="0"/>
              </a:rPr>
              <a:t>Sponsors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260480" y="3688250"/>
            <a:ext cx="1619845" cy="33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NZ" sz="1800">
                <a:latin typeface="Arial" pitchFamily="34" charset="0"/>
                <a:cs typeface="Arial" pitchFamily="34" charset="0"/>
              </a:rPr>
              <a:t>Advertisers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040387" y="4895544"/>
            <a:ext cx="1619845" cy="33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NZ" sz="1800" dirty="0">
                <a:latin typeface="Arial" pitchFamily="34" charset="0"/>
                <a:cs typeface="Arial" pitchFamily="34" charset="0"/>
              </a:rPr>
              <a:t>Publishers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295055" y="5686119"/>
            <a:ext cx="1620739" cy="33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NZ" sz="1800">
                <a:latin typeface="Arial" pitchFamily="34" charset="0"/>
                <a:cs typeface="Arial" pitchFamily="34" charset="0"/>
              </a:rPr>
              <a:t>Sales Reps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590378" y="3713254"/>
            <a:ext cx="1620738" cy="33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NZ" sz="1800">
                <a:latin typeface="Arial" pitchFamily="34" charset="0"/>
                <a:cs typeface="Arial" pitchFamily="34" charset="0"/>
              </a:rPr>
              <a:t>Consumers</a:t>
            </a:r>
          </a:p>
        </p:txBody>
      </p:sp>
      <p:cxnSp>
        <p:nvCxnSpPr>
          <p:cNvPr id="10" name="Straight Arrow Connector 9"/>
          <p:cNvCxnSpPr>
            <a:stCxn id="4" idx="2"/>
          </p:cNvCxnSpPr>
          <p:nvPr/>
        </p:nvCxnSpPr>
        <p:spPr>
          <a:xfrm flipH="1">
            <a:off x="3545607" y="2619673"/>
            <a:ext cx="447" cy="306644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1"/>
            <a:endCxn id="4" idx="3"/>
          </p:cNvCxnSpPr>
          <p:nvPr/>
        </p:nvCxnSpPr>
        <p:spPr>
          <a:xfrm flipH="1">
            <a:off x="4032275" y="2450898"/>
            <a:ext cx="2848049" cy="119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05870" y="2676219"/>
            <a:ext cx="1539478" cy="101203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2"/>
          </p:cNvCxnSpPr>
          <p:nvPr/>
        </p:nvCxnSpPr>
        <p:spPr>
          <a:xfrm>
            <a:off x="3546054" y="2619673"/>
            <a:ext cx="991642" cy="227587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2"/>
          </p:cNvCxnSpPr>
          <p:nvPr/>
        </p:nvCxnSpPr>
        <p:spPr>
          <a:xfrm flipH="1">
            <a:off x="5260479" y="4023419"/>
            <a:ext cx="809924" cy="87212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</p:cNvCxnSpPr>
          <p:nvPr/>
        </p:nvCxnSpPr>
        <p:spPr>
          <a:xfrm flipH="1">
            <a:off x="4004967" y="4023419"/>
            <a:ext cx="2065436" cy="166270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787331" y="2676219"/>
            <a:ext cx="1903809" cy="221932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295055" y="3884704"/>
            <a:ext cx="2053828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410373" y="5287260"/>
            <a:ext cx="627757" cy="39885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B6DBA0A-7431-42AE-8133-4E3AA8CD4943}" type="slidenum">
              <a:rPr lang="en-NZ" smtClean="0">
                <a:solidFill>
                  <a:schemeClr val="tx1"/>
                </a:solidFill>
              </a:rPr>
              <a:pPr algn="ctr"/>
              <a:t>8</a:t>
            </a:fld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77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MPA Tomorrow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NZ" sz="2400" dirty="0">
                <a:latin typeface="Arial" pitchFamily="34" charset="0"/>
                <a:cs typeface="Arial" pitchFamily="34" charset="0"/>
              </a:rPr>
              <a:t>clear role to play </a:t>
            </a:r>
            <a:r>
              <a:rPr lang="en-NZ" sz="24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NZ" sz="2400" dirty="0">
                <a:latin typeface="Arial" pitchFamily="34" charset="0"/>
                <a:cs typeface="Arial" pitchFamily="34" charset="0"/>
              </a:rPr>
              <a:t>drive ad spend</a:t>
            </a:r>
            <a:r>
              <a:rPr lang="en-NZ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en-N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2830711" y="2430788"/>
            <a:ext cx="2996803" cy="356235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607" tIns="28804" rIns="57607" bIns="28804" anchor="ctr"/>
          <a:lstStyle/>
          <a:p>
            <a:pPr algn="ctr">
              <a:defRPr/>
            </a:pPr>
            <a:endParaRPr lang="en-NZ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519191" y="2086698"/>
            <a:ext cx="1619845" cy="28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NZ" sz="1500">
                <a:latin typeface="Arial" pitchFamily="34" charset="0"/>
                <a:cs typeface="Arial" pitchFamily="34" charset="0"/>
              </a:rPr>
              <a:t>The frontline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6563" y="5993139"/>
            <a:ext cx="3320951" cy="28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NZ" sz="1500">
                <a:latin typeface="Arial" pitchFamily="34" charset="0"/>
                <a:cs typeface="Arial" pitchFamily="34" charset="0"/>
              </a:rPr>
              <a:t>The MPA 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 rot="-3711852">
            <a:off x="1107728" y="4097228"/>
            <a:ext cx="4429125" cy="28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NZ" sz="1500">
                <a:latin typeface="Arial" pitchFamily="34" charset="0"/>
                <a:cs typeface="Arial" pitchFamily="34" charset="0"/>
              </a:rPr>
              <a:t>Advertisers 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 rot="3646495">
            <a:off x="3120182" y="4162118"/>
            <a:ext cx="4427935" cy="28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607" tIns="28804" rIns="57607" bIns="28804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NZ" sz="1500">
                <a:latin typeface="Arial" pitchFamily="34" charset="0"/>
                <a:cs typeface="Arial" pitchFamily="34" charset="0"/>
              </a:rPr>
              <a:t>Publishers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7193" y="6236341"/>
            <a:ext cx="3320951" cy="289003"/>
          </a:xfrm>
          <a:prstGeom prst="rect">
            <a:avLst/>
          </a:prstGeom>
          <a:noFill/>
        </p:spPr>
        <p:txBody>
          <a:bodyPr lIns="57607" tIns="28804" rIns="57607" bIns="28804">
            <a:spAutoFit/>
          </a:bodyPr>
          <a:lstStyle/>
          <a:p>
            <a:pPr algn="ctr">
              <a:defRPr/>
            </a:pPr>
            <a:r>
              <a:rPr lang="en-NZ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Sponsors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B6DBA0A-7431-42AE-8133-4E3AA8CD4943}" type="slidenum">
              <a:rPr lang="en-NZ" smtClean="0">
                <a:solidFill>
                  <a:schemeClr val="tx1"/>
                </a:solidFill>
              </a:rPr>
              <a:pPr algn="ctr"/>
              <a:t>9</a:t>
            </a:fld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87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4374</TotalTime>
  <Words>2065</Words>
  <Application>Microsoft Office PowerPoint</Application>
  <PresentationFormat>On-screen Show (4:3)</PresentationFormat>
  <Paragraphs>438</Paragraphs>
  <Slides>38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Worksheet</vt:lpstr>
      <vt:lpstr>Unlocking the strategic potential of the MPA</vt:lpstr>
      <vt:lpstr>PowerPoint Presentation</vt:lpstr>
      <vt:lpstr>The Process</vt:lpstr>
      <vt:lpstr>Objective</vt:lpstr>
      <vt:lpstr>The Problem</vt:lpstr>
      <vt:lpstr>The Challenge</vt:lpstr>
      <vt:lpstr>The Insight</vt:lpstr>
      <vt:lpstr>The MPA Today</vt:lpstr>
      <vt:lpstr>The MPA Tomorrow</vt:lpstr>
      <vt:lpstr>The MPA Tomorrow</vt:lpstr>
      <vt:lpstr>The MPA Tomorrow</vt:lpstr>
      <vt:lpstr>The MPA Tomorrow</vt:lpstr>
      <vt:lpstr>Evolving the Conversation</vt:lpstr>
      <vt:lpstr>5 Things We’ve Learnt</vt:lpstr>
      <vt:lpstr>5 Things We’ve Learnt</vt:lpstr>
      <vt:lpstr>5 Things We’ve Learnt</vt:lpstr>
      <vt:lpstr>5 Things We’ve Learnt</vt:lpstr>
      <vt:lpstr>5 Things We’ve Learnt</vt:lpstr>
      <vt:lpstr>PowerPoint Presentation</vt:lpstr>
      <vt:lpstr>Single Organising Thought</vt:lpstr>
      <vt:lpstr>Strategic vision for the MPA:  Engaging people beyond the page</vt:lpstr>
      <vt:lpstr>Redefining the MPA</vt:lpstr>
      <vt:lpstr>Redefining the MPA</vt:lpstr>
      <vt:lpstr>4 Strategic Pillars</vt:lpstr>
      <vt:lpstr>4 Strategic Pillars</vt:lpstr>
      <vt:lpstr>4 Strategic Pillars</vt:lpstr>
      <vt:lpstr>4 Strategic Pillars</vt:lpstr>
      <vt:lpstr>4 Strategic Pillars</vt:lpstr>
      <vt:lpstr>Benchmarking Change</vt:lpstr>
      <vt:lpstr>Activating the strategy</vt:lpstr>
      <vt:lpstr>Quick Wins</vt:lpstr>
      <vt:lpstr>Quick Wins</vt:lpstr>
      <vt:lpstr>Longer Term</vt:lpstr>
      <vt:lpstr>Longer Term</vt:lpstr>
      <vt:lpstr>Awards Integration</vt:lpstr>
      <vt:lpstr>Awards Integration</vt:lpstr>
      <vt:lpstr>Calendar</vt:lpstr>
      <vt:lpstr>THANK YOU. </vt:lpstr>
    </vt:vector>
  </TitlesOfParts>
  <Company>Magazine Publishers Assiocation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Glossies</dc:title>
  <dc:creator>Katrina Horton</dc:creator>
  <cp:lastModifiedBy>Katrina Horton</cp:lastModifiedBy>
  <cp:revision>51</cp:revision>
  <cp:lastPrinted>2012-11-08T02:52:36Z</cp:lastPrinted>
  <dcterms:created xsi:type="dcterms:W3CDTF">2012-10-15T23:02:25Z</dcterms:created>
  <dcterms:modified xsi:type="dcterms:W3CDTF">2012-12-04T22:10:25Z</dcterms:modified>
</cp:coreProperties>
</file>