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theme/themeOverride3.xml" ContentType="application/vnd.openxmlformats-officedocument.themeOverride+xml"/>
  <Override PartName="/ppt/charts/chart9.xml" ContentType="application/vnd.openxmlformats-officedocument.drawingml.chart+xml"/>
  <Override PartName="/ppt/theme/themeOverride4.xml" ContentType="application/vnd.openxmlformats-officedocument.themeOverride+xml"/>
  <Override PartName="/ppt/charts/chart10.xml" ContentType="application/vnd.openxmlformats-officedocument.drawingml.chart+xml"/>
  <Override PartName="/ppt/theme/themeOverride5.xml" ContentType="application/vnd.openxmlformats-officedocument.themeOverride+xml"/>
  <Override PartName="/ppt/charts/chart11.xml" ContentType="application/vnd.openxmlformats-officedocument.drawingml.chart+xml"/>
  <Override PartName="/ppt/theme/themeOverride6.xml" ContentType="application/vnd.openxmlformats-officedocument.themeOverride+xml"/>
  <Override PartName="/ppt/charts/chart12.xml" ContentType="application/vnd.openxmlformats-officedocument.drawingml.chart+xml"/>
  <Override PartName="/ppt/theme/themeOverride7.xml" ContentType="application/vnd.openxmlformats-officedocument.themeOverride+xml"/>
  <Override PartName="/ppt/charts/chart13.xml" ContentType="application/vnd.openxmlformats-officedocument.drawingml.chart+xml"/>
  <Override PartName="/ppt/theme/themeOverride8.xml" ContentType="application/vnd.openxmlformats-officedocument.themeOverride+xml"/>
  <Override PartName="/ppt/charts/chart14.xml" ContentType="application/vnd.openxmlformats-officedocument.drawingml.chart+xml"/>
  <Override PartName="/ppt/theme/themeOverride9.xml" ContentType="application/vnd.openxmlformats-officedocument.themeOverride+xml"/>
  <Override PartName="/ppt/charts/chart15.xml" ContentType="application/vnd.openxmlformats-officedocument.drawingml.chart+xml"/>
  <Override PartName="/ppt/theme/themeOverride10.xml" ContentType="application/vnd.openxmlformats-officedocument.themeOverride+xml"/>
  <Override PartName="/ppt/charts/chart16.xml" ContentType="application/vnd.openxmlformats-officedocument.drawingml.chart+xml"/>
  <Override PartName="/ppt/theme/themeOverride11.xml" ContentType="application/vnd.openxmlformats-officedocument.themeOverride+xml"/>
  <Override PartName="/ppt/charts/chart17.xml" ContentType="application/vnd.openxmlformats-officedocument.drawingml.chart+xml"/>
  <Override PartName="/ppt/theme/themeOverride1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9"/>
  </p:notesMasterIdLst>
  <p:sldIdLst>
    <p:sldId id="256" r:id="rId2"/>
    <p:sldId id="259" r:id="rId3"/>
    <p:sldId id="264" r:id="rId4"/>
    <p:sldId id="266" r:id="rId5"/>
    <p:sldId id="267" r:id="rId6"/>
    <p:sldId id="268" r:id="rId7"/>
    <p:sldId id="271" r:id="rId8"/>
    <p:sldId id="272" r:id="rId9"/>
    <p:sldId id="273" r:id="rId10"/>
    <p:sldId id="309" r:id="rId11"/>
    <p:sldId id="274" r:id="rId12"/>
    <p:sldId id="310" r:id="rId13"/>
    <p:sldId id="311" r:id="rId14"/>
    <p:sldId id="314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6" r:id="rId24"/>
    <p:sldId id="336" r:id="rId25"/>
    <p:sldId id="332" r:id="rId26"/>
    <p:sldId id="333" r:id="rId27"/>
    <p:sldId id="334" r:id="rId28"/>
    <p:sldId id="335" r:id="rId29"/>
    <p:sldId id="312" r:id="rId30"/>
    <p:sldId id="313" r:id="rId31"/>
    <p:sldId id="317" r:id="rId32"/>
    <p:sldId id="293" r:id="rId33"/>
    <p:sldId id="318" r:id="rId34"/>
    <p:sldId id="295" r:id="rId35"/>
    <p:sldId id="319" r:id="rId36"/>
    <p:sldId id="297" r:id="rId37"/>
    <p:sldId id="320" r:id="rId38"/>
    <p:sldId id="299" r:id="rId39"/>
    <p:sldId id="321" r:id="rId40"/>
    <p:sldId id="301" r:id="rId41"/>
    <p:sldId id="322" r:id="rId42"/>
    <p:sldId id="303" r:id="rId43"/>
    <p:sldId id="304" r:id="rId44"/>
    <p:sldId id="315" r:id="rId45"/>
    <p:sldId id="306" r:id="rId46"/>
    <p:sldId id="307" r:id="rId47"/>
    <p:sldId id="261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135D"/>
    <a:srgbClr val="8963A3"/>
    <a:srgbClr val="C1365C"/>
    <a:srgbClr val="A5B0B5"/>
    <a:srgbClr val="7D9BCC"/>
    <a:srgbClr val="D70036"/>
    <a:srgbClr val="A2BBCF"/>
    <a:srgbClr val="FFF27B"/>
    <a:srgbClr val="5CA7A6"/>
    <a:srgbClr val="B9DD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53" autoAdjust="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83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5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6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7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8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9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10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11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12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3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7011309523809523E-2"/>
          <c:y val="0.10432380952380953"/>
          <c:w val="0.88063015873015871"/>
          <c:h val="0.5814293650793650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AD135D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AD135D"/>
              </a:solidFill>
            </c:spPr>
          </c:dPt>
          <c:dPt>
            <c:idx val="1"/>
            <c:invertIfNegative val="0"/>
            <c:bubble3D val="0"/>
            <c:spPr>
              <a:solidFill>
                <a:srgbClr val="AD135D"/>
              </a:solidFill>
            </c:spPr>
          </c:dPt>
          <c:dPt>
            <c:idx val="2"/>
            <c:invertIfNegative val="0"/>
            <c:bubble3D val="0"/>
            <c:spPr>
              <a:solidFill>
                <a:srgbClr val="AD135D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37EC1920-0F88-47F5-88D7-9BC0459B7E65}" type="VALUE">
                      <a:rPr lang="en-US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endParaRPr lang="en-NZ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i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Sheet1!$A$1</c:f>
              <c:strCache>
                <c:ptCount val="1"/>
                <c:pt idx="0">
                  <c:v>Business Decision Makers</c:v>
                </c:pt>
              </c:strCache>
            </c:strRef>
          </c:cat>
          <c:val>
            <c:numRef>
              <c:f>Sheet1!$A$2</c:f>
              <c:numCache>
                <c:formatCode>_-"$"* #,##0_-;\-"$"* #,##0_-;_-"$"* "-"??_-;_-@_-</c:formatCode>
                <c:ptCount val="1"/>
                <c:pt idx="0">
                  <c:v>71689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1665728"/>
        <c:axId val="501653576"/>
      </c:barChart>
      <c:catAx>
        <c:axId val="501665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501653576"/>
        <c:crosses val="autoZero"/>
        <c:auto val="1"/>
        <c:lblAlgn val="ctr"/>
        <c:lblOffset val="100"/>
        <c:noMultiLvlLbl val="0"/>
      </c:catAx>
      <c:valAx>
        <c:axId val="501653576"/>
        <c:scaling>
          <c:orientation val="minMax"/>
        </c:scaling>
        <c:delete val="1"/>
        <c:axPos val="l"/>
        <c:numFmt formatCode="_-&quot;$&quot;* #,##0_-;\-&quot;$&quot;* #,##0_-;_-&quot;$&quot;* &quot;-&quot;??_-;_-@_-" sourceLinked="1"/>
        <c:majorTickMark val="out"/>
        <c:minorTickMark val="none"/>
        <c:tickLblPos val="nextTo"/>
        <c:crossAx val="5016657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tx1"/>
          </a:solidFill>
          <a:latin typeface="Georgia" panose="02040502050405020303" pitchFamily="18" charset="0"/>
        </a:defRPr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4483160337537052E-2"/>
          <c:y val="4.1621350501173604E-2"/>
          <c:w val="0.91928105091692114"/>
          <c:h val="0.749046878549934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I like to read this media by myself</c:v>
                </c:pt>
              </c:strCache>
            </c:strRef>
          </c:tx>
          <c:spPr>
            <a:solidFill>
              <a:schemeClr val="accent6">
                <a:lumMod val="50000"/>
                <a:lumOff val="5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7D9BCC"/>
              </a:solidFill>
            </c:spPr>
          </c:dPt>
          <c:dPt>
            <c:idx val="1"/>
            <c:invertIfNegative val="0"/>
            <c:bubble3D val="0"/>
            <c:spPr>
              <a:solidFill>
                <a:sysClr val="windowText" lastClr="000000"/>
              </a:solidFill>
            </c:spPr>
          </c:dPt>
          <c:dPt>
            <c:idx val="2"/>
            <c:invertIfNegative val="0"/>
            <c:bubble3D val="0"/>
            <c:spPr>
              <a:solidFill>
                <a:sysClr val="windowText" lastClr="000000"/>
              </a:solidFill>
            </c:spPr>
          </c:dPt>
          <c:dPt>
            <c:idx val="3"/>
            <c:invertIfNegative val="0"/>
            <c:bubble3D val="0"/>
            <c:spPr>
              <a:solidFill>
                <a:sysClr val="windowText" lastClr="000000"/>
              </a:solidFill>
            </c:spPr>
          </c:dPt>
          <c:dPt>
            <c:idx val="4"/>
            <c:invertIfNegative val="0"/>
            <c:bubble3D val="0"/>
            <c:spPr>
              <a:solidFill>
                <a:sysClr val="windowText" lastClr="000000"/>
              </a:solidFill>
            </c:spPr>
          </c:dPt>
          <c:dPt>
            <c:idx val="5"/>
            <c:invertIfNegative val="0"/>
            <c:bubble3D val="0"/>
            <c:spPr>
              <a:solidFill>
                <a:sysClr val="windowText" lastClr="000000"/>
              </a:solidFill>
            </c:spPr>
          </c:dPt>
          <c:dPt>
            <c:idx val="6"/>
            <c:invertIfNegative val="0"/>
            <c:bubble3D val="0"/>
            <c:spPr>
              <a:solidFill>
                <a:sysClr val="windowText" lastClr="000000"/>
              </a:solidFill>
            </c:spPr>
          </c:dPt>
          <c:dPt>
            <c:idx val="7"/>
            <c:invertIfNegative val="0"/>
            <c:bubble3D val="0"/>
            <c:spPr>
              <a:solidFill>
                <a:sysClr val="windowText" lastClr="000000"/>
              </a:solidFill>
            </c:spPr>
          </c:dPt>
          <c:dPt>
            <c:idx val="8"/>
            <c:invertIfNegative val="0"/>
            <c:bubble3D val="0"/>
            <c:spPr>
              <a:solidFill>
                <a:sysClr val="windowText" lastClr="000000"/>
              </a:solidFill>
            </c:spPr>
          </c:dPt>
          <c:dLbls>
            <c:dLbl>
              <c:idx val="0"/>
              <c:numFmt formatCode="0\%" sourceLinked="0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Magazine</c:v>
                </c:pt>
                <c:pt idx="1">
                  <c:v>Internet</c:v>
                </c:pt>
                <c:pt idx="2">
                  <c:v>Newspaper</c:v>
                </c:pt>
                <c:pt idx="3">
                  <c:v>Radio</c:v>
                </c:pt>
                <c:pt idx="4">
                  <c:v>Direct Mail</c:v>
                </c:pt>
                <c:pt idx="5">
                  <c:v>TV</c:v>
                </c:pt>
                <c:pt idx="6">
                  <c:v>Cinema</c:v>
                </c:pt>
                <c:pt idx="7">
                  <c:v>Unaddressed Mail</c:v>
                </c:pt>
                <c:pt idx="8">
                  <c:v>Outdoor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9"/>
                <c:pt idx="0">
                  <c:v>61</c:v>
                </c:pt>
                <c:pt idx="1">
                  <c:v>58.3</c:v>
                </c:pt>
                <c:pt idx="2">
                  <c:v>57.1</c:v>
                </c:pt>
                <c:pt idx="3">
                  <c:v>29</c:v>
                </c:pt>
                <c:pt idx="4">
                  <c:v>25.2</c:v>
                </c:pt>
                <c:pt idx="5">
                  <c:v>18.7</c:v>
                </c:pt>
                <c:pt idx="6">
                  <c:v>13.1</c:v>
                </c:pt>
                <c:pt idx="7">
                  <c:v>8.1</c:v>
                </c:pt>
                <c:pt idx="8">
                  <c:v>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501672000"/>
        <c:axId val="501677880"/>
      </c:barChart>
      <c:catAx>
        <c:axId val="501672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>
                <a:latin typeface="Georgia" panose="02040502050405020303" pitchFamily="18" charset="0"/>
              </a:defRPr>
            </a:pPr>
            <a:endParaRPr lang="en-US"/>
          </a:p>
        </c:txPr>
        <c:crossAx val="501677880"/>
        <c:crosses val="autoZero"/>
        <c:auto val="1"/>
        <c:lblAlgn val="ctr"/>
        <c:lblOffset val="100"/>
        <c:noMultiLvlLbl val="0"/>
      </c:catAx>
      <c:valAx>
        <c:axId val="5016778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016720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466326973770589E-2"/>
          <c:y val="3.8094100655482722E-2"/>
          <c:w val="0.91928105091692114"/>
          <c:h val="0.749046878549934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This media often inspires me</c:v>
                </c:pt>
              </c:strCache>
            </c:strRef>
          </c:tx>
          <c:spPr>
            <a:solidFill>
              <a:sysClr val="windowText" lastClr="00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9900"/>
              </a:solidFill>
              <a:ln>
                <a:solidFill>
                  <a:srgbClr val="FF9900"/>
                </a:solidFill>
              </a:ln>
            </c:spPr>
          </c:dPt>
          <c:dLbls>
            <c:dLbl>
              <c:idx val="0"/>
              <c:numFmt formatCode="0\%" sourceLinked="0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Magazine</c:v>
                </c:pt>
                <c:pt idx="1">
                  <c:v>Internet</c:v>
                </c:pt>
                <c:pt idx="2">
                  <c:v>Cinema</c:v>
                </c:pt>
                <c:pt idx="3">
                  <c:v>TV</c:v>
                </c:pt>
                <c:pt idx="4">
                  <c:v>Newspaper</c:v>
                </c:pt>
                <c:pt idx="5">
                  <c:v>Radio</c:v>
                </c:pt>
                <c:pt idx="6">
                  <c:v>Unaddressed Mail</c:v>
                </c:pt>
                <c:pt idx="7">
                  <c:v>Direct Mail</c:v>
                </c:pt>
                <c:pt idx="8">
                  <c:v>Outdoor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9"/>
                <c:pt idx="0">
                  <c:v>47.1</c:v>
                </c:pt>
                <c:pt idx="1">
                  <c:v>44.8</c:v>
                </c:pt>
                <c:pt idx="2">
                  <c:v>35.299999999999997</c:v>
                </c:pt>
                <c:pt idx="3">
                  <c:v>32.700000000000003</c:v>
                </c:pt>
                <c:pt idx="4">
                  <c:v>22.2</c:v>
                </c:pt>
                <c:pt idx="5">
                  <c:v>21.4</c:v>
                </c:pt>
                <c:pt idx="6">
                  <c:v>5.4</c:v>
                </c:pt>
                <c:pt idx="7">
                  <c:v>4.8</c:v>
                </c:pt>
                <c:pt idx="8">
                  <c:v>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501673176"/>
        <c:axId val="501669648"/>
      </c:barChart>
      <c:catAx>
        <c:axId val="5016731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>
                <a:latin typeface="Georgia" panose="02040502050405020303" pitchFamily="18" charset="0"/>
              </a:defRPr>
            </a:pPr>
            <a:endParaRPr lang="en-US"/>
          </a:p>
        </c:txPr>
        <c:crossAx val="501669648"/>
        <c:crosses val="autoZero"/>
        <c:auto val="1"/>
        <c:lblAlgn val="ctr"/>
        <c:lblOffset val="100"/>
        <c:noMultiLvlLbl val="0"/>
      </c:catAx>
      <c:valAx>
        <c:axId val="5016696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016731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4483160337537052E-2"/>
          <c:y val="4.1621350501173604E-2"/>
          <c:w val="0.91928105091692114"/>
          <c:h val="0.749046878549934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It is my personal treat</c:v>
                </c:pt>
              </c:strCache>
            </c:strRef>
          </c:tx>
          <c:spPr>
            <a:solidFill>
              <a:sysClr val="windowText" lastClr="00000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7D9BCC"/>
              </a:solidFill>
            </c:spPr>
          </c:dPt>
          <c:dLbls>
            <c:dLbl>
              <c:idx val="0"/>
              <c:numFmt formatCode="0\%" sourceLinked="0"/>
              <c:spPr/>
              <c:txPr>
                <a:bodyPr/>
                <a:lstStyle/>
                <a:p>
                  <a:pPr>
                    <a:defRPr sz="1600" b="0" baseline="0"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0\%" sourceLinked="0"/>
              <c:spPr/>
              <c:txPr>
                <a:bodyPr/>
                <a:lstStyle/>
                <a:p>
                  <a:pPr>
                    <a:defRPr sz="1600" b="1" baseline="0"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 baseline="0">
                    <a:solidFill>
                      <a:schemeClr val="tx1"/>
                    </a:solidFill>
                    <a:latin typeface="Georgia" panose="02040502050405020303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Cinema</c:v>
                </c:pt>
                <c:pt idx="1">
                  <c:v>Magazine</c:v>
                </c:pt>
                <c:pt idx="2">
                  <c:v>Internet</c:v>
                </c:pt>
                <c:pt idx="3">
                  <c:v>TV</c:v>
                </c:pt>
                <c:pt idx="4">
                  <c:v>Newspaper</c:v>
                </c:pt>
                <c:pt idx="5">
                  <c:v>Radio</c:v>
                </c:pt>
                <c:pt idx="6">
                  <c:v>Direct Mail</c:v>
                </c:pt>
                <c:pt idx="7">
                  <c:v>Unaddressed Mail</c:v>
                </c:pt>
                <c:pt idx="8">
                  <c:v>Outdoor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9"/>
                <c:pt idx="0">
                  <c:v>54.7</c:v>
                </c:pt>
                <c:pt idx="1">
                  <c:v>52.4</c:v>
                </c:pt>
                <c:pt idx="2">
                  <c:v>28.3</c:v>
                </c:pt>
                <c:pt idx="3">
                  <c:v>23.2</c:v>
                </c:pt>
                <c:pt idx="4">
                  <c:v>21.2</c:v>
                </c:pt>
                <c:pt idx="5">
                  <c:v>9.8000000000000007</c:v>
                </c:pt>
                <c:pt idx="6">
                  <c:v>4.0999999999999996</c:v>
                </c:pt>
                <c:pt idx="7">
                  <c:v>3.1</c:v>
                </c:pt>
                <c:pt idx="8">
                  <c:v>1.1000000000000001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501666120"/>
        <c:axId val="501666512"/>
      </c:barChart>
      <c:catAx>
        <c:axId val="501666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>
                <a:solidFill>
                  <a:schemeClr val="tx1"/>
                </a:solidFill>
                <a:latin typeface="Georgia" panose="02040502050405020303" pitchFamily="18" charset="0"/>
              </a:defRPr>
            </a:pPr>
            <a:endParaRPr lang="en-US"/>
          </a:p>
        </c:txPr>
        <c:crossAx val="501666512"/>
        <c:crosses val="autoZero"/>
        <c:auto val="1"/>
        <c:lblAlgn val="ctr"/>
        <c:lblOffset val="100"/>
        <c:noMultiLvlLbl val="0"/>
      </c:catAx>
      <c:valAx>
        <c:axId val="5016665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016661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0516685014796335E-2"/>
          <c:y val="2.820242195311632E-3"/>
          <c:w val="0.91928105091692114"/>
          <c:h val="0.749046878549934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Information I get from this media is trustworthy</c:v>
                </c:pt>
              </c:strCache>
            </c:strRef>
          </c:tx>
          <c:spPr>
            <a:solidFill>
              <a:schemeClr val="accent6">
                <a:lumMod val="50000"/>
                <a:lumOff val="5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ysClr val="windowText" lastClr="00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B9DD16"/>
              </a:solidFill>
            </c:spPr>
          </c:dPt>
          <c:dPt>
            <c:idx val="2"/>
            <c:invertIfNegative val="0"/>
            <c:bubble3D val="0"/>
            <c:spPr>
              <a:solidFill>
                <a:sysClr val="windowText" lastClr="000000"/>
              </a:solidFill>
            </c:spPr>
          </c:dPt>
          <c:dPt>
            <c:idx val="3"/>
            <c:invertIfNegative val="0"/>
            <c:bubble3D val="0"/>
            <c:spPr>
              <a:solidFill>
                <a:sysClr val="windowText" lastClr="000000"/>
              </a:solidFill>
            </c:spPr>
          </c:dPt>
          <c:dPt>
            <c:idx val="4"/>
            <c:invertIfNegative val="0"/>
            <c:bubble3D val="0"/>
            <c:spPr>
              <a:solidFill>
                <a:sysClr val="windowText" lastClr="000000"/>
              </a:solidFill>
            </c:spPr>
          </c:dPt>
          <c:dPt>
            <c:idx val="5"/>
            <c:invertIfNegative val="0"/>
            <c:bubble3D val="0"/>
            <c:spPr>
              <a:solidFill>
                <a:sysClr val="windowText" lastClr="000000"/>
              </a:solidFill>
            </c:spPr>
          </c:dPt>
          <c:dPt>
            <c:idx val="6"/>
            <c:invertIfNegative val="0"/>
            <c:bubble3D val="0"/>
            <c:spPr>
              <a:solidFill>
                <a:sysClr val="windowText" lastClr="000000"/>
              </a:solidFill>
            </c:spPr>
          </c:dPt>
          <c:dPt>
            <c:idx val="7"/>
            <c:invertIfNegative val="0"/>
            <c:bubble3D val="0"/>
            <c:spPr>
              <a:solidFill>
                <a:sysClr val="windowText" lastClr="000000"/>
              </a:solidFill>
            </c:spPr>
          </c:dPt>
          <c:dPt>
            <c:idx val="8"/>
            <c:invertIfNegative val="0"/>
            <c:bubble3D val="0"/>
            <c:spPr>
              <a:solidFill>
                <a:sysClr val="windowText" lastClr="000000"/>
              </a:solidFill>
            </c:spPr>
          </c:dPt>
          <c:dLbls>
            <c:dLbl>
              <c:idx val="0"/>
              <c:numFmt formatCode="0\%" sourceLinked="0"/>
              <c:spPr/>
              <c:txPr>
                <a:bodyPr/>
                <a:lstStyle/>
                <a:p>
                  <a:pPr>
                    <a:defRPr sz="140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0\%" sourceLinked="0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Newspaper</c:v>
                </c:pt>
                <c:pt idx="1">
                  <c:v>Magazine</c:v>
                </c:pt>
                <c:pt idx="2">
                  <c:v>Internet</c:v>
                </c:pt>
                <c:pt idx="3">
                  <c:v>Radio</c:v>
                </c:pt>
                <c:pt idx="4">
                  <c:v>TV</c:v>
                </c:pt>
                <c:pt idx="5">
                  <c:v>Direct Mail</c:v>
                </c:pt>
                <c:pt idx="6">
                  <c:v>Cinema</c:v>
                </c:pt>
                <c:pt idx="7">
                  <c:v>Unaddressed Mail</c:v>
                </c:pt>
                <c:pt idx="8">
                  <c:v>Outdoor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9"/>
                <c:pt idx="0">
                  <c:v>58.5</c:v>
                </c:pt>
                <c:pt idx="1">
                  <c:v>54.5</c:v>
                </c:pt>
                <c:pt idx="2">
                  <c:v>38.799999999999997</c:v>
                </c:pt>
                <c:pt idx="3">
                  <c:v>37.4</c:v>
                </c:pt>
                <c:pt idx="4">
                  <c:v>34</c:v>
                </c:pt>
                <c:pt idx="5">
                  <c:v>15.7</c:v>
                </c:pt>
                <c:pt idx="6">
                  <c:v>13.5</c:v>
                </c:pt>
                <c:pt idx="7">
                  <c:v>10.4</c:v>
                </c:pt>
                <c:pt idx="8">
                  <c:v>7.4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501672392"/>
        <c:axId val="501672784"/>
      </c:barChart>
      <c:catAx>
        <c:axId val="5016723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>
                <a:solidFill>
                  <a:schemeClr val="tx1"/>
                </a:solidFill>
              </a:defRPr>
            </a:pPr>
            <a:endParaRPr lang="en-US"/>
          </a:p>
        </c:txPr>
        <c:crossAx val="501672784"/>
        <c:crosses val="autoZero"/>
        <c:auto val="1"/>
        <c:lblAlgn val="ctr"/>
        <c:lblOffset val="100"/>
        <c:noMultiLvlLbl val="0"/>
      </c:catAx>
      <c:valAx>
        <c:axId val="5016727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016723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>
          <a:latin typeface="Georgia" panose="02040502050405020303" pitchFamily="18" charset="0"/>
        </a:defRPr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0516685014796335E-2"/>
          <c:y val="5.398372403066326E-2"/>
          <c:w val="0.91928105091692114"/>
          <c:h val="0.749046878549934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It puts me in a good mood</c:v>
                </c:pt>
              </c:strCache>
            </c:strRef>
          </c:tx>
          <c:spPr>
            <a:solidFill>
              <a:sysClr val="windowText" lastClr="00000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8963A3"/>
              </a:solidFill>
              <a:ln>
                <a:solidFill>
                  <a:srgbClr val="8963A3"/>
                </a:solidFill>
              </a:ln>
            </c:spPr>
          </c:dPt>
          <c:dLbls>
            <c:dLbl>
              <c:idx val="0"/>
              <c:numFmt formatCode="0\%" sourceLinked="0"/>
              <c:spPr/>
              <c:txPr>
                <a:bodyPr/>
                <a:lstStyle/>
                <a:p>
                  <a:pPr>
                    <a:defRPr sz="1400" b="0" i="0"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0\%" sourceLinked="0"/>
              <c:spPr/>
              <c:txPr>
                <a:bodyPr/>
                <a:lstStyle/>
                <a:p>
                  <a:pPr>
                    <a:defRPr sz="1400" b="1" i="0"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 i="0">
                    <a:solidFill>
                      <a:schemeClr val="tx1"/>
                    </a:solidFill>
                    <a:latin typeface="Georgia" panose="02040502050405020303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Cinema</c:v>
                </c:pt>
                <c:pt idx="1">
                  <c:v>Magazine</c:v>
                </c:pt>
                <c:pt idx="2">
                  <c:v>TV</c:v>
                </c:pt>
                <c:pt idx="3">
                  <c:v>Internet</c:v>
                </c:pt>
                <c:pt idx="4">
                  <c:v>Radio</c:v>
                </c:pt>
                <c:pt idx="5">
                  <c:v>Newspaper</c:v>
                </c:pt>
                <c:pt idx="6">
                  <c:v>Direct Mail</c:v>
                </c:pt>
                <c:pt idx="7">
                  <c:v>Unaddressed Mail</c:v>
                </c:pt>
                <c:pt idx="8">
                  <c:v>Outdoor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9"/>
                <c:pt idx="0">
                  <c:v>56</c:v>
                </c:pt>
                <c:pt idx="1">
                  <c:v>51.2</c:v>
                </c:pt>
                <c:pt idx="2">
                  <c:v>47.3</c:v>
                </c:pt>
                <c:pt idx="3">
                  <c:v>38.6</c:v>
                </c:pt>
                <c:pt idx="4">
                  <c:v>36</c:v>
                </c:pt>
                <c:pt idx="5">
                  <c:v>24.3</c:v>
                </c:pt>
                <c:pt idx="6">
                  <c:v>5.7</c:v>
                </c:pt>
                <c:pt idx="7">
                  <c:v>3.2</c:v>
                </c:pt>
                <c:pt idx="8">
                  <c:v>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501685720"/>
        <c:axId val="501687680"/>
      </c:barChart>
      <c:catAx>
        <c:axId val="5016857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>
                <a:solidFill>
                  <a:schemeClr val="tx1"/>
                </a:solidFill>
                <a:latin typeface="Georgia" panose="02040502050405020303" pitchFamily="18" charset="0"/>
              </a:defRPr>
            </a:pPr>
            <a:endParaRPr lang="en-US"/>
          </a:p>
        </c:txPr>
        <c:crossAx val="501687680"/>
        <c:crosses val="autoZero"/>
        <c:auto val="1"/>
        <c:lblAlgn val="ctr"/>
        <c:lblOffset val="100"/>
        <c:noMultiLvlLbl val="0"/>
      </c:catAx>
      <c:valAx>
        <c:axId val="5016876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016857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4483160337537052E-2"/>
          <c:y val="4.1621350501173604E-2"/>
          <c:w val="0.91928105091692114"/>
          <c:h val="0.749046878549934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Information I get from this media is credible</c:v>
                </c:pt>
              </c:strCache>
            </c:strRef>
          </c:tx>
          <c:spPr>
            <a:solidFill>
              <a:sysClr val="windowText" lastClr="00000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D70036"/>
              </a:solidFill>
            </c:spPr>
          </c:dPt>
          <c:dLbls>
            <c:dLbl>
              <c:idx val="0"/>
              <c:numFmt formatCode="0\%" sourceLinked="0"/>
              <c:spPr/>
              <c:txPr>
                <a:bodyPr/>
                <a:lstStyle/>
                <a:p>
                  <a:pPr>
                    <a:defRPr sz="1400" b="0" i="0"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0\%" sourceLinked="0"/>
              <c:spPr/>
              <c:txPr>
                <a:bodyPr/>
                <a:lstStyle/>
                <a:p>
                  <a:pPr>
                    <a:defRPr sz="1400" b="1" i="0"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 i="0">
                    <a:solidFill>
                      <a:schemeClr val="tx1"/>
                    </a:solidFill>
                    <a:latin typeface="Georgia" panose="02040502050405020303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Newspaper</c:v>
                </c:pt>
                <c:pt idx="1">
                  <c:v>Magazine</c:v>
                </c:pt>
                <c:pt idx="2">
                  <c:v>Internet</c:v>
                </c:pt>
                <c:pt idx="3">
                  <c:v>TV</c:v>
                </c:pt>
                <c:pt idx="4">
                  <c:v>Radio</c:v>
                </c:pt>
                <c:pt idx="5">
                  <c:v>Direct Mail</c:v>
                </c:pt>
                <c:pt idx="6">
                  <c:v>Cinema</c:v>
                </c:pt>
                <c:pt idx="7">
                  <c:v>Unaddressed Mail</c:v>
                </c:pt>
                <c:pt idx="8">
                  <c:v>Outdoor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9"/>
                <c:pt idx="0">
                  <c:v>61.8</c:v>
                </c:pt>
                <c:pt idx="1">
                  <c:v>55.1</c:v>
                </c:pt>
                <c:pt idx="2">
                  <c:v>44.6</c:v>
                </c:pt>
                <c:pt idx="3">
                  <c:v>40.799999999999997</c:v>
                </c:pt>
                <c:pt idx="4">
                  <c:v>40.299999999999997</c:v>
                </c:pt>
                <c:pt idx="5">
                  <c:v>16.399999999999999</c:v>
                </c:pt>
                <c:pt idx="6">
                  <c:v>15.6</c:v>
                </c:pt>
                <c:pt idx="7">
                  <c:v>11.4</c:v>
                </c:pt>
                <c:pt idx="8">
                  <c:v>8.1999999999999993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501686112"/>
        <c:axId val="501682976"/>
      </c:barChart>
      <c:catAx>
        <c:axId val="5016861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>
                <a:latin typeface="Georgia" panose="02040502050405020303" pitchFamily="18" charset="0"/>
              </a:defRPr>
            </a:pPr>
            <a:endParaRPr lang="en-US"/>
          </a:p>
        </c:txPr>
        <c:crossAx val="501682976"/>
        <c:crosses val="autoZero"/>
        <c:auto val="1"/>
        <c:lblAlgn val="ctr"/>
        <c:lblOffset val="100"/>
        <c:noMultiLvlLbl val="0"/>
      </c:catAx>
      <c:valAx>
        <c:axId val="5016829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016861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0516685014796335E-2"/>
          <c:y val="6.9840573269636705E-2"/>
          <c:w val="0.91928105091692114"/>
          <c:h val="0.749046878549934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I get caught up with this media</c:v>
                </c:pt>
              </c:strCache>
            </c:strRef>
          </c:tx>
          <c:spPr>
            <a:solidFill>
              <a:schemeClr val="accent6">
                <a:lumMod val="50000"/>
                <a:lumOff val="5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ysClr val="windowText" lastClr="00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5CA7A6"/>
              </a:solidFill>
            </c:spPr>
          </c:dPt>
          <c:dPt>
            <c:idx val="2"/>
            <c:invertIfNegative val="0"/>
            <c:bubble3D val="0"/>
            <c:spPr>
              <a:solidFill>
                <a:sysClr val="windowText" lastClr="000000"/>
              </a:solidFill>
            </c:spPr>
          </c:dPt>
          <c:dPt>
            <c:idx val="3"/>
            <c:invertIfNegative val="0"/>
            <c:bubble3D val="0"/>
            <c:spPr>
              <a:solidFill>
                <a:sysClr val="windowText" lastClr="000000"/>
              </a:solidFill>
            </c:spPr>
          </c:dPt>
          <c:dPt>
            <c:idx val="4"/>
            <c:invertIfNegative val="0"/>
            <c:bubble3D val="0"/>
            <c:spPr>
              <a:solidFill>
                <a:sysClr val="windowText" lastClr="000000"/>
              </a:solidFill>
            </c:spPr>
          </c:dPt>
          <c:dPt>
            <c:idx val="5"/>
            <c:invertIfNegative val="0"/>
            <c:bubble3D val="0"/>
            <c:spPr>
              <a:solidFill>
                <a:sysClr val="windowText" lastClr="000000"/>
              </a:solidFill>
            </c:spPr>
          </c:dPt>
          <c:dPt>
            <c:idx val="6"/>
            <c:invertIfNegative val="0"/>
            <c:bubble3D val="0"/>
            <c:spPr>
              <a:solidFill>
                <a:sysClr val="windowText" lastClr="000000"/>
              </a:solidFill>
            </c:spPr>
          </c:dPt>
          <c:dPt>
            <c:idx val="7"/>
            <c:invertIfNegative val="0"/>
            <c:bubble3D val="0"/>
            <c:spPr>
              <a:solidFill>
                <a:sysClr val="windowText" lastClr="000000"/>
              </a:solidFill>
            </c:spPr>
          </c:dPt>
          <c:dPt>
            <c:idx val="8"/>
            <c:invertIfNegative val="0"/>
            <c:bubble3D val="0"/>
            <c:spPr>
              <a:solidFill>
                <a:sysClr val="windowText" lastClr="000000"/>
              </a:solidFill>
            </c:spPr>
          </c:dPt>
          <c:dLbls>
            <c:dLbl>
              <c:idx val="0"/>
              <c:numFmt formatCode="0\%" sourceLinked="0"/>
              <c:spPr/>
              <c:txPr>
                <a:bodyPr/>
                <a:lstStyle/>
                <a:p>
                  <a:pPr>
                    <a:defRPr sz="14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0\%" sourceLinked="0"/>
              <c:spPr/>
              <c:txPr>
                <a:bodyPr/>
                <a:lstStyle/>
                <a:p>
                  <a:pPr>
                    <a:defRPr sz="1400" b="1" i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267641979174031E-2"/>
                      <c:h val="5.2663870681035438E-2"/>
                    </c:manualLayout>
                  </c15:layout>
                </c:ext>
              </c:extLst>
            </c:dLbl>
            <c:numFmt formatCode="0\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Internet</c:v>
                </c:pt>
                <c:pt idx="1">
                  <c:v>Magazine</c:v>
                </c:pt>
                <c:pt idx="2">
                  <c:v>TV</c:v>
                </c:pt>
                <c:pt idx="3">
                  <c:v>Cinema</c:v>
                </c:pt>
                <c:pt idx="4">
                  <c:v>Newspaper</c:v>
                </c:pt>
                <c:pt idx="5">
                  <c:v>Radio</c:v>
                </c:pt>
                <c:pt idx="6">
                  <c:v>Unaddressed Mail</c:v>
                </c:pt>
                <c:pt idx="7">
                  <c:v>Direct Mail</c:v>
                </c:pt>
                <c:pt idx="8">
                  <c:v>Outdoor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9"/>
                <c:pt idx="0">
                  <c:v>53.8</c:v>
                </c:pt>
                <c:pt idx="1">
                  <c:v>45.6</c:v>
                </c:pt>
                <c:pt idx="2">
                  <c:v>41.7</c:v>
                </c:pt>
                <c:pt idx="3">
                  <c:v>39.299999999999997</c:v>
                </c:pt>
                <c:pt idx="4">
                  <c:v>27.7</c:v>
                </c:pt>
                <c:pt idx="5">
                  <c:v>22.7</c:v>
                </c:pt>
                <c:pt idx="6">
                  <c:v>3.6</c:v>
                </c:pt>
                <c:pt idx="7">
                  <c:v>2.5</c:v>
                </c:pt>
                <c:pt idx="8">
                  <c:v>2.2999999999999998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501689640"/>
        <c:axId val="501690424"/>
      </c:barChart>
      <c:catAx>
        <c:axId val="5016896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01690424"/>
        <c:crosses val="autoZero"/>
        <c:auto val="1"/>
        <c:lblAlgn val="ctr"/>
        <c:lblOffset val="100"/>
        <c:noMultiLvlLbl val="0"/>
      </c:catAx>
      <c:valAx>
        <c:axId val="5016904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016896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50">
          <a:solidFill>
            <a:schemeClr val="tx1"/>
          </a:solidFill>
          <a:latin typeface="Georgia" panose="02040502050405020303" pitchFamily="18" charset="0"/>
        </a:defRPr>
      </a:pPr>
      <a:endParaRPr lang="en-US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0201821009786789E-2"/>
          <c:y val="3.8094100655482722E-2"/>
          <c:w val="0.91928105091692114"/>
          <c:h val="0.749046878549934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It is good entertainment value</c:v>
                </c:pt>
              </c:strCache>
            </c:strRef>
          </c:tx>
          <c:spPr>
            <a:solidFill>
              <a:schemeClr val="accent6">
                <a:lumMod val="50000"/>
                <a:lumOff val="5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ysClr val="windowText" lastClr="00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F27B"/>
              </a:solidFill>
            </c:spPr>
          </c:dPt>
          <c:dPt>
            <c:idx val="2"/>
            <c:invertIfNegative val="0"/>
            <c:bubble3D val="0"/>
            <c:spPr>
              <a:solidFill>
                <a:sysClr val="windowText" lastClr="000000"/>
              </a:solidFill>
            </c:spPr>
          </c:dPt>
          <c:dPt>
            <c:idx val="3"/>
            <c:invertIfNegative val="0"/>
            <c:bubble3D val="0"/>
            <c:spPr>
              <a:solidFill>
                <a:sysClr val="windowText" lastClr="000000"/>
              </a:solidFill>
            </c:spPr>
          </c:dPt>
          <c:dPt>
            <c:idx val="4"/>
            <c:invertIfNegative val="0"/>
            <c:bubble3D val="0"/>
            <c:spPr>
              <a:solidFill>
                <a:sysClr val="windowText" lastClr="000000"/>
              </a:solidFill>
            </c:spPr>
          </c:dPt>
          <c:dPt>
            <c:idx val="5"/>
            <c:invertIfNegative val="0"/>
            <c:bubble3D val="0"/>
            <c:spPr>
              <a:solidFill>
                <a:sysClr val="windowText" lastClr="000000"/>
              </a:solidFill>
            </c:spPr>
          </c:dPt>
          <c:dPt>
            <c:idx val="6"/>
            <c:invertIfNegative val="0"/>
            <c:bubble3D val="0"/>
            <c:spPr>
              <a:solidFill>
                <a:sysClr val="windowText" lastClr="000000"/>
              </a:solidFill>
            </c:spPr>
          </c:dPt>
          <c:dPt>
            <c:idx val="7"/>
            <c:invertIfNegative val="0"/>
            <c:bubble3D val="0"/>
            <c:spPr>
              <a:solidFill>
                <a:sysClr val="windowText" lastClr="000000"/>
              </a:solidFill>
            </c:spPr>
          </c:dPt>
          <c:dPt>
            <c:idx val="8"/>
            <c:invertIfNegative val="0"/>
            <c:bubble3D val="0"/>
            <c:spPr>
              <a:solidFill>
                <a:sysClr val="windowText" lastClr="000000"/>
              </a:solidFill>
            </c:spPr>
          </c:dPt>
          <c:dLbls>
            <c:dLbl>
              <c:idx val="0"/>
              <c:numFmt formatCode="0\%" sourceLinked="0"/>
              <c:spPr>
                <a:noFill/>
              </c:spPr>
              <c:txPr>
                <a:bodyPr/>
                <a:lstStyle/>
                <a:p>
                  <a:pPr>
                    <a:defRPr sz="1600" b="0" i="0" baseline="0"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0\%" sourceLinked="0"/>
              <c:spPr>
                <a:noFill/>
              </c:spPr>
              <c:txPr>
                <a:bodyPr/>
                <a:lstStyle/>
                <a:p>
                  <a:pPr>
                    <a:defRPr sz="1600" b="1" i="0" baseline="0"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 i="0" baseline="0">
                    <a:solidFill>
                      <a:schemeClr val="tx1"/>
                    </a:solidFill>
                    <a:latin typeface="Georgia" panose="02040502050405020303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TV</c:v>
                </c:pt>
                <c:pt idx="1">
                  <c:v>Magazine</c:v>
                </c:pt>
                <c:pt idx="2">
                  <c:v>Cinema</c:v>
                </c:pt>
                <c:pt idx="3">
                  <c:v>Internet</c:v>
                </c:pt>
                <c:pt idx="4">
                  <c:v>Radio</c:v>
                </c:pt>
                <c:pt idx="5">
                  <c:v>Newspaper</c:v>
                </c:pt>
                <c:pt idx="6">
                  <c:v>Unaddressed Mail</c:v>
                </c:pt>
                <c:pt idx="7">
                  <c:v>Outdoor</c:v>
                </c:pt>
                <c:pt idx="8">
                  <c:v>Direct Mail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9"/>
                <c:pt idx="0">
                  <c:v>70</c:v>
                </c:pt>
                <c:pt idx="1">
                  <c:v>61.1</c:v>
                </c:pt>
                <c:pt idx="2">
                  <c:v>60.2</c:v>
                </c:pt>
                <c:pt idx="3">
                  <c:v>58.8</c:v>
                </c:pt>
                <c:pt idx="4">
                  <c:v>49.7</c:v>
                </c:pt>
                <c:pt idx="5">
                  <c:v>42.9</c:v>
                </c:pt>
                <c:pt idx="6">
                  <c:v>7.5</c:v>
                </c:pt>
                <c:pt idx="7">
                  <c:v>6.9</c:v>
                </c:pt>
                <c:pt idx="8">
                  <c:v>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501686504"/>
        <c:axId val="501684544"/>
      </c:barChart>
      <c:catAx>
        <c:axId val="501686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>
                <a:latin typeface="Georgia" panose="02040502050405020303" pitchFamily="18" charset="0"/>
              </a:defRPr>
            </a:pPr>
            <a:endParaRPr lang="en-US"/>
          </a:p>
        </c:txPr>
        <c:crossAx val="501684544"/>
        <c:crosses val="autoZero"/>
        <c:auto val="1"/>
        <c:lblAlgn val="ctr"/>
        <c:lblOffset val="100"/>
        <c:noMultiLvlLbl val="0"/>
      </c:catAx>
      <c:valAx>
        <c:axId val="5016845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016865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2130357142857152E-2"/>
          <c:y val="0.16983968253968251"/>
          <c:w val="0.88063015873015871"/>
          <c:h val="0.5713500000000000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3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8963A3"/>
              </a:solidFill>
            </c:spPr>
          </c:dPt>
          <c:dPt>
            <c:idx val="1"/>
            <c:invertIfNegative val="0"/>
            <c:bubble3D val="0"/>
            <c:spPr>
              <a:solidFill>
                <a:srgbClr val="8963A3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917063492063492"/>
                      <c:h val="0.32430357142857136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i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Sheet1!$A$1:$A$1</c:f>
              <c:strCache>
                <c:ptCount val="1"/>
                <c:pt idx="0">
                  <c:v>Business Decision Makers</c:v>
                </c:pt>
              </c:strCache>
            </c:strRef>
          </c:cat>
          <c:val>
            <c:numRef>
              <c:f>Sheet1!$A$2:$A$2</c:f>
              <c:numCache>
                <c:formatCode>_-"$"* #,##0_-;\-"$"* #,##0_-;_-"$"* "-"??_-;_-@_-</c:formatCode>
                <c:ptCount val="1"/>
                <c:pt idx="0">
                  <c:v>122854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1655928"/>
        <c:axId val="501653968"/>
      </c:barChart>
      <c:catAx>
        <c:axId val="501655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501653968"/>
        <c:crosses val="autoZero"/>
        <c:auto val="1"/>
        <c:lblAlgn val="ctr"/>
        <c:lblOffset val="100"/>
        <c:noMultiLvlLbl val="0"/>
      </c:catAx>
      <c:valAx>
        <c:axId val="501653968"/>
        <c:scaling>
          <c:orientation val="minMax"/>
        </c:scaling>
        <c:delete val="1"/>
        <c:axPos val="l"/>
        <c:numFmt formatCode="_-&quot;$&quot;* #,##0_-;\-&quot;$&quot;* #,##0_-;_-&quot;$&quot;* &quot;-&quot;??_-;_-@_-" sourceLinked="1"/>
        <c:majorTickMark val="out"/>
        <c:minorTickMark val="none"/>
        <c:tickLblPos val="nextTo"/>
        <c:crossAx val="5016559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tx1"/>
          </a:solidFill>
          <a:latin typeface="Georgia" panose="02040502050405020303" pitchFamily="18" charset="0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103962406954782"/>
          <c:y val="4.1621350501173604E-2"/>
          <c:w val="0.46873625731400215"/>
          <c:h val="0.8853474196340236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Magazines have a great visual appeal</c:v>
                </c:pt>
                <c:pt idx="1">
                  <c:v>I enjoy magazines with in-depth articles</c:v>
                </c:pt>
                <c:pt idx="2">
                  <c:v>I get new ideas from magazines</c:v>
                </c:pt>
                <c:pt idx="3">
                  <c:v>I get value for my time with magazines</c:v>
                </c:pt>
                <c:pt idx="4">
                  <c:v>My magazines are relevant</c:v>
                </c:pt>
              </c:strCache>
            </c:strRef>
          </c:cat>
          <c:val>
            <c:numRef>
              <c:f>Sheet1!$B$2:$B$6</c:f>
              <c:numCache>
                <c:formatCode>0\%</c:formatCode>
                <c:ptCount val="5"/>
                <c:pt idx="0">
                  <c:v>80.7</c:v>
                </c:pt>
                <c:pt idx="1">
                  <c:v>78.099999999999994</c:v>
                </c:pt>
                <c:pt idx="2">
                  <c:v>74.8</c:v>
                </c:pt>
                <c:pt idx="3">
                  <c:v>73</c:v>
                </c:pt>
                <c:pt idx="4">
                  <c:v>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501656712"/>
        <c:axId val="501674744"/>
      </c:barChart>
      <c:catAx>
        <c:axId val="50165671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US"/>
          </a:p>
        </c:txPr>
        <c:crossAx val="501674744"/>
        <c:crosses val="autoZero"/>
        <c:auto val="1"/>
        <c:lblAlgn val="ctr"/>
        <c:lblOffset val="100"/>
        <c:noMultiLvlLbl val="0"/>
      </c:catAx>
      <c:valAx>
        <c:axId val="501674744"/>
        <c:scaling>
          <c:orientation val="minMax"/>
          <c:min val="0"/>
        </c:scaling>
        <c:delete val="1"/>
        <c:axPos val="t"/>
        <c:numFmt formatCode="0\%" sourceLinked="1"/>
        <c:majorTickMark val="out"/>
        <c:minorTickMark val="none"/>
        <c:tickLblPos val="nextTo"/>
        <c:crossAx val="501656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200">
          <a:solidFill>
            <a:schemeClr val="tx1"/>
          </a:solidFill>
          <a:latin typeface="Georgia" panose="02040502050405020303" pitchFamily="18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783603905121651"/>
          <c:y val="4.1621350501173604E-2"/>
          <c:w val="0.39621263146687408"/>
          <c:h val="0.8853474196340236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My magazines are relevant</c:v>
                </c:pt>
                <c:pt idx="1">
                  <c:v>My magazine covers the issues I am most interested in</c:v>
                </c:pt>
                <c:pt idx="2">
                  <c:v>I find magazine advertising less intrusive than TV or radio</c:v>
                </c:pt>
                <c:pt idx="3">
                  <c:v>Magazines are thought provoking</c:v>
                </c:pt>
                <c:pt idx="4">
                  <c:v>I am often inspired by stories and columns in magazines</c:v>
                </c:pt>
              </c:strCache>
            </c:strRef>
          </c:cat>
          <c:val>
            <c:numRef>
              <c:f>Sheet1!$B$2:$B$6</c:f>
              <c:numCache>
                <c:formatCode>0\%</c:formatCode>
                <c:ptCount val="5"/>
                <c:pt idx="0">
                  <c:v>72</c:v>
                </c:pt>
                <c:pt idx="1">
                  <c:v>70.099999999999994</c:v>
                </c:pt>
                <c:pt idx="2">
                  <c:v>68.8</c:v>
                </c:pt>
                <c:pt idx="3">
                  <c:v>66.400000000000006</c:v>
                </c:pt>
                <c:pt idx="4">
                  <c:v>66.400000000000006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501667688"/>
        <c:axId val="501669256"/>
      </c:barChart>
      <c:catAx>
        <c:axId val="50166768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US"/>
          </a:p>
        </c:txPr>
        <c:crossAx val="501669256"/>
        <c:crosses val="autoZero"/>
        <c:auto val="1"/>
        <c:lblAlgn val="ctr"/>
        <c:lblOffset val="100"/>
        <c:noMultiLvlLbl val="0"/>
      </c:catAx>
      <c:valAx>
        <c:axId val="501669256"/>
        <c:scaling>
          <c:orientation val="minMax"/>
          <c:min val="0"/>
        </c:scaling>
        <c:delete val="1"/>
        <c:axPos val="t"/>
        <c:numFmt formatCode="0\%" sourceLinked="1"/>
        <c:majorTickMark val="out"/>
        <c:minorTickMark val="none"/>
        <c:tickLblPos val="nextTo"/>
        <c:crossAx val="501667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200">
          <a:solidFill>
            <a:schemeClr val="tx1"/>
          </a:solidFill>
          <a:latin typeface="Georgia" panose="02040502050405020303" pitchFamily="18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483160337537052E-2"/>
          <c:y val="4.1621350501173604E-2"/>
          <c:w val="0.91928105091692114"/>
          <c:h val="0.7512365292745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I get a lot of pleasure from this media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5CA7A6"/>
              </a:solidFill>
              <a:ln>
                <a:noFill/>
              </a:ln>
              <a:effectLst/>
            </c:spPr>
          </c:dPt>
          <c:dLbls>
            <c:dLbl>
              <c:idx val="0"/>
              <c:layout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Georgia" panose="02040502050405020303" pitchFamily="18" charset="0"/>
                        <a:ea typeface="+mn-ea"/>
                        <a:cs typeface="+mn-cs"/>
                      </a:defRPr>
                    </a:pPr>
                    <a:r>
                      <a:rPr lang="en-US" b="1">
                        <a:solidFill>
                          <a:schemeClr val="tx1"/>
                        </a:solidFill>
                      </a:rPr>
                      <a:t>70%</a:t>
                    </a:r>
                  </a:p>
                </c:rich>
              </c:tx>
              <c:numFmt formatCode="0\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Georgia" panose="02040502050405020303" pitchFamily="18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Magazine</c:v>
                </c:pt>
                <c:pt idx="1">
                  <c:v>Internet</c:v>
                </c:pt>
                <c:pt idx="2">
                  <c:v>TV</c:v>
                </c:pt>
                <c:pt idx="3">
                  <c:v>Cinema</c:v>
                </c:pt>
                <c:pt idx="4">
                  <c:v>Newspaper</c:v>
                </c:pt>
                <c:pt idx="5">
                  <c:v>Radio</c:v>
                </c:pt>
                <c:pt idx="6">
                  <c:v>Direct Mail</c:v>
                </c:pt>
                <c:pt idx="7">
                  <c:v>Unaddressed Mail</c:v>
                </c:pt>
                <c:pt idx="8">
                  <c:v>Outdoor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9"/>
                <c:pt idx="0">
                  <c:v>69.5</c:v>
                </c:pt>
                <c:pt idx="1">
                  <c:v>63</c:v>
                </c:pt>
                <c:pt idx="2">
                  <c:v>59.9</c:v>
                </c:pt>
                <c:pt idx="3">
                  <c:v>46.1</c:v>
                </c:pt>
                <c:pt idx="4">
                  <c:v>44.3</c:v>
                </c:pt>
                <c:pt idx="5">
                  <c:v>39.5</c:v>
                </c:pt>
                <c:pt idx="6">
                  <c:v>11.1</c:v>
                </c:pt>
                <c:pt idx="7">
                  <c:v>8.9</c:v>
                </c:pt>
                <c:pt idx="8">
                  <c:v>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501675136"/>
        <c:axId val="501670432"/>
      </c:barChart>
      <c:catAx>
        <c:axId val="501675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US"/>
          </a:p>
        </c:txPr>
        <c:crossAx val="501670432"/>
        <c:crosses val="autoZero"/>
        <c:auto val="1"/>
        <c:lblAlgn val="ctr"/>
        <c:lblOffset val="100"/>
        <c:noMultiLvlLbl val="0"/>
      </c:catAx>
      <c:valAx>
        <c:axId val="5016704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01675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400">
          <a:latin typeface="Georgia" panose="02040502050405020303" pitchFamily="18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101218111341356E-2"/>
          <c:y val="5.5731029885568273E-2"/>
          <c:w val="0.91928105091692114"/>
          <c:h val="0.749046878549934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I look forward to reading this media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F27B"/>
              </a:solidFill>
              <a:ln>
                <a:noFill/>
              </a:ln>
              <a:effectLst/>
            </c:spPr>
          </c:dPt>
          <c:dLbls>
            <c:dLbl>
              <c:idx val="0"/>
              <c:numFmt formatCode="0\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Georgia" panose="02040502050405020303" pitchFamily="18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Magazine</c:v>
                </c:pt>
                <c:pt idx="1">
                  <c:v>Internet</c:v>
                </c:pt>
                <c:pt idx="2">
                  <c:v>Newspaper</c:v>
                </c:pt>
                <c:pt idx="3">
                  <c:v>TV</c:v>
                </c:pt>
                <c:pt idx="4">
                  <c:v>Cinema</c:v>
                </c:pt>
                <c:pt idx="5">
                  <c:v>Radio</c:v>
                </c:pt>
                <c:pt idx="6">
                  <c:v>Direct Mail</c:v>
                </c:pt>
                <c:pt idx="7">
                  <c:v>Unaddressed Mail</c:v>
                </c:pt>
                <c:pt idx="8">
                  <c:v>Outdoor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9"/>
                <c:pt idx="0">
                  <c:v>69.2</c:v>
                </c:pt>
                <c:pt idx="1">
                  <c:v>66.8</c:v>
                </c:pt>
                <c:pt idx="2">
                  <c:v>50.8</c:v>
                </c:pt>
                <c:pt idx="3">
                  <c:v>50.3</c:v>
                </c:pt>
                <c:pt idx="4">
                  <c:v>43.6</c:v>
                </c:pt>
                <c:pt idx="5">
                  <c:v>34.700000000000003</c:v>
                </c:pt>
                <c:pt idx="6">
                  <c:v>9.1999999999999993</c:v>
                </c:pt>
                <c:pt idx="7">
                  <c:v>8.1</c:v>
                </c:pt>
                <c:pt idx="8">
                  <c:v>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501673568"/>
        <c:axId val="501674352"/>
      </c:barChart>
      <c:catAx>
        <c:axId val="5016735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US"/>
          </a:p>
        </c:txPr>
        <c:crossAx val="501674352"/>
        <c:crosses val="autoZero"/>
        <c:auto val="1"/>
        <c:lblAlgn val="ctr"/>
        <c:lblOffset val="100"/>
        <c:noMultiLvlLbl val="0"/>
      </c:catAx>
      <c:valAx>
        <c:axId val="5016743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01673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200">
          <a:solidFill>
            <a:schemeClr val="tx1"/>
          </a:solidFill>
          <a:latin typeface="Georgia" panose="02040502050405020303" pitchFamily="18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276398581975741E-2"/>
          <c:y val="6.2785801577602482E-2"/>
          <c:w val="0.91928105091692114"/>
          <c:h val="0.749046878549934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I think this media is pretty cool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8963A3"/>
              </a:solidFill>
              <a:ln>
                <a:solidFill>
                  <a:srgbClr val="8963A3"/>
                </a:solidFill>
              </a:ln>
              <a:effectLst/>
            </c:spPr>
          </c:dPt>
          <c:dLbls>
            <c:dLbl>
              <c:idx val="0"/>
              <c:numFmt formatCode="0\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Georgia" panose="02040502050405020303" pitchFamily="18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Magazine</c:v>
                </c:pt>
                <c:pt idx="1">
                  <c:v>Internet</c:v>
                </c:pt>
                <c:pt idx="2">
                  <c:v>Cinema</c:v>
                </c:pt>
                <c:pt idx="3">
                  <c:v>TV</c:v>
                </c:pt>
                <c:pt idx="4">
                  <c:v>Radio</c:v>
                </c:pt>
                <c:pt idx="5">
                  <c:v>Newspaper</c:v>
                </c:pt>
                <c:pt idx="6">
                  <c:v>Outdoor</c:v>
                </c:pt>
                <c:pt idx="7">
                  <c:v>Direct Mail</c:v>
                </c:pt>
                <c:pt idx="8">
                  <c:v>Unaddressed Mail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9"/>
                <c:pt idx="0">
                  <c:v>63.9</c:v>
                </c:pt>
                <c:pt idx="1">
                  <c:v>63.4</c:v>
                </c:pt>
                <c:pt idx="2">
                  <c:v>46.8</c:v>
                </c:pt>
                <c:pt idx="3">
                  <c:v>43.8</c:v>
                </c:pt>
                <c:pt idx="4">
                  <c:v>33.9</c:v>
                </c:pt>
                <c:pt idx="5">
                  <c:v>33.200000000000003</c:v>
                </c:pt>
                <c:pt idx="6">
                  <c:v>12.7</c:v>
                </c:pt>
                <c:pt idx="7">
                  <c:v>6.1</c:v>
                </c:pt>
                <c:pt idx="8">
                  <c:v>5.9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501675528"/>
        <c:axId val="501667296"/>
      </c:barChart>
      <c:catAx>
        <c:axId val="501675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US"/>
          </a:p>
        </c:txPr>
        <c:crossAx val="501667296"/>
        <c:crosses val="autoZero"/>
        <c:auto val="1"/>
        <c:lblAlgn val="ctr"/>
        <c:lblOffset val="100"/>
        <c:noMultiLvlLbl val="0"/>
      </c:catAx>
      <c:valAx>
        <c:axId val="5016672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01675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200">
          <a:solidFill>
            <a:schemeClr val="tx1"/>
          </a:solidFill>
          <a:latin typeface="Georgia" panose="02040502050405020303" pitchFamily="18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4483112987445843E-2"/>
          <c:y val="5.5731029885568273E-2"/>
          <c:w val="0.91928105091692114"/>
          <c:h val="0.749046878549934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Ads in this media are more relevant to me</c:v>
                </c:pt>
              </c:strCache>
            </c:strRef>
          </c:tx>
          <c:spPr>
            <a:solidFill>
              <a:sysClr val="windowText" lastClr="00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D70036"/>
              </a:solidFill>
            </c:spPr>
          </c:dPt>
          <c:dLbls>
            <c:dLbl>
              <c:idx val="0"/>
              <c:numFmt formatCode="0\%" sourceLinked="0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Magazine</c:v>
                </c:pt>
                <c:pt idx="1">
                  <c:v>Newspaper</c:v>
                </c:pt>
                <c:pt idx="2">
                  <c:v>Internet</c:v>
                </c:pt>
                <c:pt idx="3">
                  <c:v>TV</c:v>
                </c:pt>
                <c:pt idx="4">
                  <c:v>Cinema</c:v>
                </c:pt>
                <c:pt idx="5">
                  <c:v>Radio</c:v>
                </c:pt>
                <c:pt idx="6">
                  <c:v>Direct Mail</c:v>
                </c:pt>
                <c:pt idx="7">
                  <c:v>Unaddressed Mail</c:v>
                </c:pt>
                <c:pt idx="8">
                  <c:v>Outdoor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9"/>
                <c:pt idx="0">
                  <c:v>31.9</c:v>
                </c:pt>
                <c:pt idx="1">
                  <c:v>27.9</c:v>
                </c:pt>
                <c:pt idx="2">
                  <c:v>16.3</c:v>
                </c:pt>
                <c:pt idx="3">
                  <c:v>15.8</c:v>
                </c:pt>
                <c:pt idx="4">
                  <c:v>12.1</c:v>
                </c:pt>
                <c:pt idx="5">
                  <c:v>11.3</c:v>
                </c:pt>
                <c:pt idx="6">
                  <c:v>11.3</c:v>
                </c:pt>
                <c:pt idx="7">
                  <c:v>9.6999999999999993</c:v>
                </c:pt>
                <c:pt idx="8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501670824"/>
        <c:axId val="501675920"/>
      </c:barChart>
      <c:catAx>
        <c:axId val="5016708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>
                <a:solidFill>
                  <a:schemeClr val="tx1"/>
                </a:solidFill>
              </a:defRPr>
            </a:pPr>
            <a:endParaRPr lang="en-US"/>
          </a:p>
        </c:txPr>
        <c:crossAx val="501675920"/>
        <c:crosses val="autoZero"/>
        <c:auto val="1"/>
        <c:lblAlgn val="ctr"/>
        <c:lblOffset val="100"/>
        <c:noMultiLvlLbl val="0"/>
      </c:catAx>
      <c:valAx>
        <c:axId val="5016759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016708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/>
          </a:solidFill>
          <a:latin typeface="Georgia" panose="02040502050405020303" pitchFamily="18" charset="0"/>
        </a:defRPr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4483160337537052E-2"/>
          <c:y val="4.1621350501173604E-2"/>
          <c:w val="0.91928105091692114"/>
          <c:h val="0.749046878549934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I don't mind the ads so much in this media</c:v>
                </c:pt>
              </c:strCache>
            </c:strRef>
          </c:tx>
          <c:spPr>
            <a:solidFill>
              <a:schemeClr val="accent6">
                <a:lumMod val="50000"/>
                <a:lumOff val="5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B9DD16"/>
              </a:solidFill>
            </c:spPr>
          </c:dPt>
          <c:dPt>
            <c:idx val="1"/>
            <c:invertIfNegative val="0"/>
            <c:bubble3D val="0"/>
            <c:spPr>
              <a:solidFill>
                <a:sysClr val="windowText" lastClr="000000"/>
              </a:solidFill>
            </c:spPr>
          </c:dPt>
          <c:dPt>
            <c:idx val="2"/>
            <c:invertIfNegative val="0"/>
            <c:bubble3D val="0"/>
            <c:spPr>
              <a:solidFill>
                <a:sysClr val="windowText" lastClr="000000"/>
              </a:solidFill>
            </c:spPr>
          </c:dPt>
          <c:dPt>
            <c:idx val="3"/>
            <c:invertIfNegative val="0"/>
            <c:bubble3D val="0"/>
            <c:spPr>
              <a:solidFill>
                <a:sysClr val="windowText" lastClr="000000"/>
              </a:solidFill>
            </c:spPr>
          </c:dPt>
          <c:dPt>
            <c:idx val="4"/>
            <c:invertIfNegative val="0"/>
            <c:bubble3D val="0"/>
            <c:spPr>
              <a:solidFill>
                <a:sysClr val="windowText" lastClr="000000"/>
              </a:solidFill>
            </c:spPr>
          </c:dPt>
          <c:dPt>
            <c:idx val="5"/>
            <c:invertIfNegative val="0"/>
            <c:bubble3D val="0"/>
            <c:spPr>
              <a:solidFill>
                <a:sysClr val="windowText" lastClr="000000"/>
              </a:solidFill>
            </c:spPr>
          </c:dPt>
          <c:dPt>
            <c:idx val="6"/>
            <c:invertIfNegative val="0"/>
            <c:bubble3D val="0"/>
            <c:spPr>
              <a:solidFill>
                <a:sysClr val="windowText" lastClr="000000"/>
              </a:solidFill>
            </c:spPr>
          </c:dPt>
          <c:dPt>
            <c:idx val="7"/>
            <c:invertIfNegative val="0"/>
            <c:bubble3D val="0"/>
            <c:spPr>
              <a:solidFill>
                <a:sysClr val="windowText" lastClr="000000"/>
              </a:solidFill>
            </c:spPr>
          </c:dPt>
          <c:dPt>
            <c:idx val="8"/>
            <c:invertIfNegative val="0"/>
            <c:bubble3D val="0"/>
            <c:spPr>
              <a:solidFill>
                <a:sysClr val="windowText" lastClr="000000"/>
              </a:solidFill>
            </c:spPr>
          </c:dPt>
          <c:dLbls>
            <c:dLbl>
              <c:idx val="0"/>
              <c:numFmt formatCode="0\%" sourceLinked="0"/>
              <c:spPr/>
              <c:txPr>
                <a:bodyPr/>
                <a:lstStyle/>
                <a:p>
                  <a:pPr>
                    <a:defRPr sz="14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Magazine</c:v>
                </c:pt>
                <c:pt idx="1">
                  <c:v>Newspaper</c:v>
                </c:pt>
                <c:pt idx="2">
                  <c:v>Cinema</c:v>
                </c:pt>
                <c:pt idx="3">
                  <c:v>Internet</c:v>
                </c:pt>
                <c:pt idx="4">
                  <c:v>Radio</c:v>
                </c:pt>
                <c:pt idx="5">
                  <c:v>TV</c:v>
                </c:pt>
                <c:pt idx="6">
                  <c:v>Outdoor</c:v>
                </c:pt>
                <c:pt idx="7">
                  <c:v>Unaddressed Mail</c:v>
                </c:pt>
                <c:pt idx="8">
                  <c:v>Direct Mail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9"/>
                <c:pt idx="0">
                  <c:v>44.3</c:v>
                </c:pt>
                <c:pt idx="1">
                  <c:v>44.1</c:v>
                </c:pt>
                <c:pt idx="2">
                  <c:v>28.1</c:v>
                </c:pt>
                <c:pt idx="3">
                  <c:v>24.3</c:v>
                </c:pt>
                <c:pt idx="4">
                  <c:v>22.5</c:v>
                </c:pt>
                <c:pt idx="5">
                  <c:v>20</c:v>
                </c:pt>
                <c:pt idx="6">
                  <c:v>19.2</c:v>
                </c:pt>
                <c:pt idx="7">
                  <c:v>18.100000000000001</c:v>
                </c:pt>
                <c:pt idx="8">
                  <c:v>11.7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501677488"/>
        <c:axId val="501668472"/>
      </c:barChart>
      <c:catAx>
        <c:axId val="5016774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501668472"/>
        <c:crosses val="autoZero"/>
        <c:auto val="1"/>
        <c:lblAlgn val="ctr"/>
        <c:lblOffset val="100"/>
        <c:noMultiLvlLbl val="0"/>
      </c:catAx>
      <c:valAx>
        <c:axId val="5016684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016774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Georgia" panose="02040502050405020303" pitchFamily="18" charset="0"/>
        </a:defRPr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F30AA1-B836-4E5C-A7E1-85F8ABBDCDD6}" type="datetimeFigureOut">
              <a:rPr lang="en-NZ" smtClean="0"/>
              <a:t>24/11/2014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E2579F-CCF4-4A57-B1FF-DC46D11AC50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18159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2579F-CCF4-4A57-B1FF-DC46D11AC503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7866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2579F-CCF4-4A57-B1FF-DC46D11AC503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97493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2579F-CCF4-4A57-B1FF-DC46D11AC503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35795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2579F-CCF4-4A57-B1FF-DC46D11AC503}" type="slidenum">
              <a:rPr lang="en-NZ" smtClean="0"/>
              <a:t>21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80731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1682 MPA PPT Template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3602" y="644232"/>
            <a:ext cx="2742510" cy="3055499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D42B9-267E-7D4C-9814-38916F07A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953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5DB40-CA38-444E-B8DE-5944D85A398D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D42B9-267E-7D4C-9814-38916F07A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263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5DB40-CA38-444E-B8DE-5944D85A398D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D42B9-267E-7D4C-9814-38916F07A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278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1682 MPA PPT Template2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1965" y="993957"/>
            <a:ext cx="2533908" cy="2319235"/>
          </a:xfrm>
        </p:spPr>
        <p:txBody>
          <a:bodyPr>
            <a:normAutofit/>
          </a:bodyPr>
          <a:lstStyle>
            <a:lvl1pPr algn="l">
              <a:defRPr sz="33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046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1682 MPA PPT Template3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9081" y="4597102"/>
            <a:ext cx="5854803" cy="587429"/>
          </a:xfrm>
        </p:spPr>
        <p:txBody>
          <a:bodyPr anchor="t">
            <a:noAutofit/>
          </a:bodyPr>
          <a:lstStyle>
            <a:lvl1pPr algn="l">
              <a:defRPr sz="2400" b="0" cap="all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203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01682 MPA PPT Template4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80571" y="424935"/>
            <a:ext cx="7560435" cy="777631"/>
          </a:xfrm>
        </p:spPr>
        <p:txBody>
          <a:bodyPr anchor="t">
            <a:noAutofit/>
          </a:bodyPr>
          <a:lstStyle>
            <a:lvl1pPr algn="l">
              <a:defRPr sz="3000" b="0" cap="all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884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01682 MPA PPT Template5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0571" y="424935"/>
            <a:ext cx="7560435" cy="777631"/>
          </a:xfrm>
        </p:spPr>
        <p:txBody>
          <a:bodyPr anchor="t">
            <a:noAutofit/>
          </a:bodyPr>
          <a:lstStyle>
            <a:lvl1pPr algn="l">
              <a:defRPr sz="3000" b="0" cap="all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440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01682 MPA PPT Template6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639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5DB40-CA38-444E-B8DE-5944D85A398D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D42B9-267E-7D4C-9814-38916F07A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83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5DB40-CA38-444E-B8DE-5944D85A398D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D42B9-267E-7D4C-9814-38916F07A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544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5DB40-CA38-444E-B8DE-5944D85A398D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D42B9-267E-7D4C-9814-38916F07A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455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5DB40-CA38-444E-B8DE-5944D85A398D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D42B9-267E-7D4C-9814-38916F07A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340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20426" y="645930"/>
            <a:ext cx="2906147" cy="4014652"/>
          </a:xfrm>
          <a:prstGeom prst="rect">
            <a:avLst/>
          </a:prstGeom>
          <a:solidFill>
            <a:srgbClr val="B9DD16"/>
          </a:solidFill>
          <a:ln>
            <a:noFill/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rgbClr val="B9DD1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3602" y="903540"/>
            <a:ext cx="2695403" cy="3026848"/>
          </a:xfrm>
        </p:spPr>
        <p:txBody>
          <a:bodyPr>
            <a:noAutofit/>
          </a:bodyPr>
          <a:lstStyle/>
          <a:p>
            <a:r>
              <a:rPr lang="en-US" sz="3200" dirty="0" smtClean="0"/>
              <a:t>Business Decision Makers &amp; </a:t>
            </a:r>
            <a:r>
              <a:rPr lang="en-US" sz="3200" i="1" dirty="0" smtClean="0"/>
              <a:t>Magazine Engagement</a:t>
            </a:r>
            <a:endParaRPr lang="en-US" sz="3200" i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787857" y="4032911"/>
            <a:ext cx="2238233" cy="6824"/>
          </a:xfrm>
          <a:prstGeom prst="line">
            <a:avLst/>
          </a:prstGeom>
          <a:ln w="6350">
            <a:solidFill>
              <a:schemeClr val="bg1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692320" y="3752965"/>
            <a:ext cx="223823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Presented by</a:t>
            </a:r>
          </a:p>
          <a:p>
            <a:endParaRPr lang="en-NZ" sz="1000" dirty="0" smtClean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NZ" sz="1000" dirty="0" smtClean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John Baker</a:t>
            </a:r>
          </a:p>
          <a:p>
            <a:r>
              <a:rPr lang="en-NZ" sz="1000" dirty="0" smtClean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Tangible </a:t>
            </a:r>
            <a:r>
              <a:rPr lang="en-NZ" sz="1000" dirty="0" smtClean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Media</a:t>
            </a:r>
          </a:p>
          <a:p>
            <a:endParaRPr lang="en-NZ" sz="1000" dirty="0" smtClean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NZ" sz="1000" dirty="0" smtClean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With support from Nielsen Media Services</a:t>
            </a:r>
            <a:endParaRPr lang="en-NZ" sz="1000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77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32024" y="2104111"/>
            <a:ext cx="6540744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2400" i="1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Georgia" panose="02040502050405020303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4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</a:rPr>
              <a:t>81% </a:t>
            </a:r>
            <a:r>
              <a:rPr kumimoji="0" lang="en-NZ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</a:rPr>
              <a:t>of </a:t>
            </a:r>
            <a:r>
              <a:rPr lang="en-NZ" sz="2400" kern="0" dirty="0">
                <a:latin typeface="Georgia" panose="02040502050405020303" pitchFamily="18" charset="0"/>
              </a:rPr>
              <a:t>Business</a:t>
            </a:r>
            <a:r>
              <a:rPr kumimoji="0" lang="en-NZ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</a:rPr>
              <a:t> Decision Makers agree that magazines have </a:t>
            </a:r>
            <a:r>
              <a:rPr kumimoji="0" lang="en-NZ" sz="2400" b="0" i="1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</a:rPr>
              <a:t>great visual appeal</a:t>
            </a:r>
            <a:r>
              <a:rPr kumimoji="0" lang="en-NZ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</a:rPr>
              <a:t>. 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2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Georgia" panose="02040502050405020303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</a:rPr>
              <a:t>They enjoy their time with magazines and </a:t>
            </a:r>
            <a:br>
              <a:rPr kumimoji="0" lang="en-NZ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</a:rPr>
            </a:br>
            <a:r>
              <a:rPr kumimoji="0" lang="en-NZ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</a:rPr>
              <a:t>find them </a:t>
            </a:r>
            <a:r>
              <a:rPr kumimoji="0" lang="en-NZ" sz="24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</a:rPr>
              <a:t>relevant </a:t>
            </a:r>
            <a:r>
              <a:rPr kumimoji="0" lang="en-NZ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</a:rPr>
              <a:t>and </a:t>
            </a:r>
            <a:r>
              <a:rPr kumimoji="0" lang="en-NZ" sz="24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</a:rPr>
              <a:t>full of ideas</a:t>
            </a:r>
            <a:r>
              <a:rPr kumimoji="0" lang="en-NZ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</a:rPr>
              <a:t>.</a:t>
            </a:r>
          </a:p>
        </p:txBody>
      </p:sp>
      <p:sp>
        <p:nvSpPr>
          <p:cNvPr id="4" name="Text Placeholder 5"/>
          <p:cNvSpPr txBox="1">
            <a:spLocks/>
          </p:cNvSpPr>
          <p:nvPr/>
        </p:nvSpPr>
        <p:spPr>
          <a:xfrm>
            <a:off x="2830161" y="6322098"/>
            <a:ext cx="8165465" cy="365760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60"/>
              </a:spcBef>
              <a:buClr>
                <a:srgbClr val="5F5F5F"/>
              </a:buClr>
              <a:buFont typeface="Arial"/>
              <a:buNone/>
              <a:defRPr sz="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5F5F5F"/>
              </a:buClr>
              <a:buFont typeface="Arial" pitchFamily="34" charset="0"/>
              <a:buNone/>
              <a:defRPr sz="20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/>
              <a:buNone/>
              <a:defRPr sz="18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 pitchFamily="34" charset="0"/>
              <a:buNone/>
              <a:defRPr sz="16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 pitchFamily="34" charset="0"/>
              <a:buNone/>
              <a:defRPr sz="16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95000"/>
              </a:lnSpc>
              <a:spcBef>
                <a:spcPts val="60"/>
              </a:spcBef>
              <a:spcAft>
                <a:spcPts val="0"/>
              </a:spcAft>
              <a:buClr>
                <a:srgbClr val="5F5F5F"/>
              </a:buClr>
              <a:buSzTx/>
              <a:buFont typeface="Arial"/>
              <a:buNone/>
              <a:tabLst/>
              <a:defRPr/>
            </a:pPr>
            <a:r>
              <a:rPr kumimoji="0" lang="en-NZ" sz="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Source: Nielsen CMI Q2 2013 – Q1 2014</a:t>
            </a:r>
          </a:p>
          <a:p>
            <a:pPr marL="0" marR="0" lvl="0" indent="0" algn="l" defTabSz="914400" rtl="0" eaLnBrk="0" fontAlgn="auto" latinLnBrk="0" hangingPunct="0">
              <a:lnSpc>
                <a:spcPct val="95000"/>
              </a:lnSpc>
              <a:spcBef>
                <a:spcPts val="60"/>
              </a:spcBef>
              <a:spcAft>
                <a:spcPts val="0"/>
              </a:spcAft>
              <a:buClr>
                <a:srgbClr val="5F5F5F"/>
              </a:buClr>
              <a:buSzTx/>
              <a:buFont typeface="Arial"/>
              <a:buNone/>
              <a:tabLst/>
              <a:defRPr/>
            </a:pPr>
            <a:endParaRPr kumimoji="0" lang="en-NZ" sz="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0" fontAlgn="auto" latinLnBrk="0" hangingPunct="0">
              <a:lnSpc>
                <a:spcPct val="95000"/>
              </a:lnSpc>
              <a:spcBef>
                <a:spcPts val="60"/>
              </a:spcBef>
              <a:spcAft>
                <a:spcPts val="0"/>
              </a:spcAft>
              <a:buClr>
                <a:srgbClr val="5F5F5F"/>
              </a:buClr>
              <a:buSzTx/>
              <a:buFont typeface="Arial"/>
              <a:buNone/>
              <a:tabLst/>
              <a:defRPr/>
            </a:pPr>
            <a:r>
              <a:rPr kumimoji="0" lang="en-NZ" sz="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Base: AP 15+; Target: Business Decision Makers - 756,000</a:t>
            </a:r>
            <a:endParaRPr kumimoji="0" lang="en-NZ" sz="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33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279328" y="481236"/>
            <a:ext cx="8814393" cy="571500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 cap="all" baseline="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</a:rPr>
              <a:t>Business Decision Makers More Likely To Agree:</a:t>
            </a: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  <p:graphicFrame>
        <p:nvGraphicFramePr>
          <p:cNvPr id="4" name="Char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1094872"/>
              </p:ext>
            </p:extLst>
          </p:nvPr>
        </p:nvGraphicFramePr>
        <p:xfrm>
          <a:off x="1198414" y="1580329"/>
          <a:ext cx="6912768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Placeholder 5"/>
          <p:cNvSpPr txBox="1">
            <a:spLocks/>
          </p:cNvSpPr>
          <p:nvPr/>
        </p:nvSpPr>
        <p:spPr>
          <a:xfrm>
            <a:off x="2849456" y="6303697"/>
            <a:ext cx="8165465" cy="365760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60"/>
              </a:spcBef>
              <a:buClr>
                <a:srgbClr val="5F5F5F"/>
              </a:buClr>
              <a:buFont typeface="Arial"/>
              <a:buNone/>
              <a:defRPr sz="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5F5F5F"/>
              </a:buClr>
              <a:buFont typeface="Arial" pitchFamily="34" charset="0"/>
              <a:buNone/>
              <a:defRPr sz="20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/>
              <a:buNone/>
              <a:defRPr sz="18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 pitchFamily="34" charset="0"/>
              <a:buNone/>
              <a:defRPr sz="16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 pitchFamily="34" charset="0"/>
              <a:buNone/>
              <a:defRPr sz="16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95000"/>
              </a:lnSpc>
              <a:spcBef>
                <a:spcPts val="60"/>
              </a:spcBef>
              <a:spcAft>
                <a:spcPts val="0"/>
              </a:spcAft>
              <a:buClr>
                <a:srgbClr val="5F5F5F"/>
              </a:buClr>
              <a:buSzTx/>
              <a:buFont typeface="Arial"/>
              <a:buNone/>
              <a:tabLst/>
              <a:defRPr/>
            </a:pPr>
            <a:r>
              <a:rPr kumimoji="0" lang="en-NZ" sz="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Source: Nielsen CMI Q2 2013 – Q1 2014</a:t>
            </a:r>
          </a:p>
          <a:p>
            <a:pPr marL="0" marR="0" lvl="0" indent="0" algn="l" defTabSz="914400" rtl="0" eaLnBrk="0" fontAlgn="auto" latinLnBrk="0" hangingPunct="0">
              <a:lnSpc>
                <a:spcPct val="95000"/>
              </a:lnSpc>
              <a:spcBef>
                <a:spcPts val="60"/>
              </a:spcBef>
              <a:spcAft>
                <a:spcPts val="0"/>
              </a:spcAft>
              <a:buClr>
                <a:srgbClr val="5F5F5F"/>
              </a:buClr>
              <a:buSzTx/>
              <a:buFont typeface="Arial"/>
              <a:buNone/>
              <a:tabLst/>
              <a:defRPr/>
            </a:pPr>
            <a:endParaRPr kumimoji="0" lang="en-NZ" sz="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0" fontAlgn="auto" latinLnBrk="0" hangingPunct="0">
              <a:lnSpc>
                <a:spcPct val="95000"/>
              </a:lnSpc>
              <a:spcBef>
                <a:spcPts val="60"/>
              </a:spcBef>
              <a:spcAft>
                <a:spcPts val="0"/>
              </a:spcAft>
              <a:buClr>
                <a:srgbClr val="5F5F5F"/>
              </a:buClr>
              <a:buSzTx/>
              <a:buFont typeface="Arial"/>
              <a:buNone/>
              <a:tabLst/>
              <a:defRPr/>
            </a:pPr>
            <a:r>
              <a:rPr kumimoji="0" lang="en-NZ" sz="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Base: AP 15+; Target: Business Decision Makers - 756,000</a:t>
            </a:r>
            <a:endParaRPr kumimoji="0" lang="en-NZ" sz="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505371" y="2141376"/>
            <a:ext cx="1271016" cy="1271016"/>
            <a:chOff x="2385926" y="4805622"/>
            <a:chExt cx="1271016" cy="1271016"/>
          </a:xfrm>
        </p:grpSpPr>
        <p:sp>
          <p:nvSpPr>
            <p:cNvPr id="8" name="Oval 7"/>
            <p:cNvSpPr/>
            <p:nvPr/>
          </p:nvSpPr>
          <p:spPr>
            <a:xfrm>
              <a:off x="2385926" y="4805622"/>
              <a:ext cx="1271016" cy="1271016"/>
            </a:xfrm>
            <a:prstGeom prst="ellipse">
              <a:avLst/>
            </a:prstGeom>
            <a:solidFill>
              <a:srgbClr val="7D9BCC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</a:endParaRPr>
            </a:p>
          </p:txBody>
        </p:sp>
        <p:pic>
          <p:nvPicPr>
            <p:cNvPr id="9" name="Picture 8" descr="Magazine.em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77383" y="5134806"/>
              <a:ext cx="888102" cy="612648"/>
            </a:xfrm>
            <a:prstGeom prst="rect">
              <a:avLst/>
            </a:prstGeom>
            <a:solidFill>
              <a:srgbClr val="7D9BCC"/>
            </a:solidFill>
          </p:spPr>
        </p:pic>
      </p:grpSp>
      <p:sp>
        <p:nvSpPr>
          <p:cNvPr id="10" name="Rectangle 9"/>
          <p:cNvSpPr/>
          <p:nvPr/>
        </p:nvSpPr>
        <p:spPr>
          <a:xfrm>
            <a:off x="9038047" y="1052736"/>
            <a:ext cx="142465" cy="396044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Georgia" panose="02040502050405020303" pitchFamily="18" charset="0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279328" y="1258154"/>
            <a:ext cx="7560840" cy="315118"/>
          </a:xfrm>
          <a:prstGeom prst="rect">
            <a:avLst/>
          </a:prstGeom>
        </p:spPr>
        <p:txBody>
          <a:bodyPr vert="horz" wrap="square" lIns="91440" tIns="0" rIns="91440" bIns="0" rtlCol="0" anchor="t" anchorCtr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F5F5F"/>
              </a:buClr>
              <a:buFont typeface="Arial"/>
              <a:buNone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5F5F5F"/>
              </a:buClr>
              <a:buFont typeface="Arial" pitchFamily="34" charset="0"/>
              <a:buNone/>
              <a:defRPr sz="20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/>
              <a:buNone/>
              <a:defRPr sz="18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 pitchFamily="34" charset="0"/>
              <a:buNone/>
              <a:defRPr sz="16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 pitchFamily="34" charset="0"/>
              <a:buNone/>
              <a:defRPr sz="16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N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</a:rPr>
              <a:t>“Indicate how strongly you agree or disagree with the following statements for magazines”:</a:t>
            </a:r>
            <a:endParaRPr kumimoji="0" lang="en-NZ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64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9531" y="704029"/>
            <a:ext cx="6827520" cy="452431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</a:defRPr>
            </a:lvl1pPr>
          </a:lstStyle>
          <a:p>
            <a:endParaRPr lang="en-NZ" b="0" dirty="0" smtClean="0"/>
          </a:p>
          <a:p>
            <a:endParaRPr lang="en-NZ" b="0" dirty="0"/>
          </a:p>
          <a:p>
            <a:endParaRPr lang="en-NZ" b="0" dirty="0" smtClean="0"/>
          </a:p>
          <a:p>
            <a:r>
              <a:rPr lang="en-NZ" b="0" dirty="0" smtClean="0"/>
              <a:t>Business </a:t>
            </a:r>
            <a:r>
              <a:rPr lang="en-NZ" b="0" dirty="0"/>
              <a:t>Decision Makers find their </a:t>
            </a:r>
            <a:r>
              <a:rPr lang="en-NZ" b="0" dirty="0" smtClean="0"/>
              <a:t>magazines </a:t>
            </a:r>
          </a:p>
          <a:p>
            <a:endParaRPr lang="en-NZ" b="0" i="1" dirty="0"/>
          </a:p>
          <a:p>
            <a:r>
              <a:rPr lang="en-NZ" b="0" i="1" dirty="0" smtClean="0"/>
              <a:t>relevant</a:t>
            </a:r>
            <a:r>
              <a:rPr lang="en-NZ" b="0" dirty="0" smtClean="0"/>
              <a:t> </a:t>
            </a:r>
            <a:r>
              <a:rPr lang="en-NZ" b="0" i="1" dirty="0"/>
              <a:t>(72%), </a:t>
            </a:r>
            <a:endParaRPr lang="en-NZ" b="0" i="1" dirty="0" smtClean="0"/>
          </a:p>
          <a:p>
            <a:endParaRPr lang="en-NZ" b="0" i="1" dirty="0" smtClean="0"/>
          </a:p>
          <a:p>
            <a:r>
              <a:rPr lang="en-NZ" b="0" i="1" dirty="0" smtClean="0"/>
              <a:t>inspirational (</a:t>
            </a:r>
            <a:r>
              <a:rPr lang="en-NZ" b="0" i="1" dirty="0"/>
              <a:t>66</a:t>
            </a:r>
            <a:r>
              <a:rPr lang="en-NZ" b="0" i="1" dirty="0" smtClean="0"/>
              <a:t>%)</a:t>
            </a:r>
          </a:p>
          <a:p>
            <a:r>
              <a:rPr lang="en-NZ" b="0" i="1" dirty="0" smtClean="0"/>
              <a:t> </a:t>
            </a:r>
          </a:p>
          <a:p>
            <a:r>
              <a:rPr lang="en-NZ" b="0" dirty="0" smtClean="0"/>
              <a:t>and </a:t>
            </a:r>
          </a:p>
          <a:p>
            <a:endParaRPr lang="en-NZ" b="0" i="1" dirty="0"/>
          </a:p>
          <a:p>
            <a:r>
              <a:rPr lang="en-NZ" b="0" i="1" dirty="0" smtClean="0"/>
              <a:t>thought-provoking</a:t>
            </a:r>
            <a:r>
              <a:rPr lang="en-NZ" b="0" dirty="0" smtClean="0"/>
              <a:t> </a:t>
            </a:r>
            <a:r>
              <a:rPr lang="en-NZ" b="0" i="1" dirty="0"/>
              <a:t>(66</a:t>
            </a:r>
            <a:r>
              <a:rPr lang="en-NZ" b="0" i="1" dirty="0" smtClean="0"/>
              <a:t>%).</a:t>
            </a:r>
            <a:endParaRPr lang="en-NZ" b="0" i="1" dirty="0"/>
          </a:p>
        </p:txBody>
      </p:sp>
      <p:sp>
        <p:nvSpPr>
          <p:cNvPr id="4" name="Text Placeholder 5"/>
          <p:cNvSpPr txBox="1">
            <a:spLocks/>
          </p:cNvSpPr>
          <p:nvPr/>
        </p:nvSpPr>
        <p:spPr>
          <a:xfrm>
            <a:off x="2849456" y="6303697"/>
            <a:ext cx="8165465" cy="365760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60"/>
              </a:spcBef>
              <a:buClr>
                <a:srgbClr val="5F5F5F"/>
              </a:buClr>
              <a:buFont typeface="Arial"/>
              <a:buNone/>
              <a:defRPr sz="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5F5F5F"/>
              </a:buClr>
              <a:buFont typeface="Arial" pitchFamily="34" charset="0"/>
              <a:buNone/>
              <a:defRPr sz="20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/>
              <a:buNone/>
              <a:defRPr sz="18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 pitchFamily="34" charset="0"/>
              <a:buNone/>
              <a:defRPr sz="16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 pitchFamily="34" charset="0"/>
              <a:buNone/>
              <a:defRPr sz="16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95000"/>
              </a:lnSpc>
              <a:spcBef>
                <a:spcPts val="60"/>
              </a:spcBef>
              <a:spcAft>
                <a:spcPts val="0"/>
              </a:spcAft>
              <a:buClr>
                <a:srgbClr val="5F5F5F"/>
              </a:buClr>
              <a:buSzTx/>
              <a:buFont typeface="Arial"/>
              <a:buNone/>
              <a:tabLst/>
              <a:defRPr/>
            </a:pPr>
            <a:r>
              <a:rPr kumimoji="0" lang="en-NZ" sz="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Source: Nielsen CMI Q2 2013 – Q1 2014</a:t>
            </a:r>
          </a:p>
          <a:p>
            <a:pPr marL="0" marR="0" lvl="0" indent="0" algn="l" defTabSz="914400" rtl="0" eaLnBrk="0" fontAlgn="auto" latinLnBrk="0" hangingPunct="0">
              <a:lnSpc>
                <a:spcPct val="95000"/>
              </a:lnSpc>
              <a:spcBef>
                <a:spcPts val="60"/>
              </a:spcBef>
              <a:spcAft>
                <a:spcPts val="0"/>
              </a:spcAft>
              <a:buClr>
                <a:srgbClr val="5F5F5F"/>
              </a:buClr>
              <a:buSzTx/>
              <a:buFont typeface="Arial"/>
              <a:buNone/>
              <a:tabLst/>
              <a:defRPr/>
            </a:pPr>
            <a:endParaRPr kumimoji="0" lang="en-NZ" sz="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0" fontAlgn="auto" latinLnBrk="0" hangingPunct="0">
              <a:lnSpc>
                <a:spcPct val="95000"/>
              </a:lnSpc>
              <a:spcBef>
                <a:spcPts val="60"/>
              </a:spcBef>
              <a:spcAft>
                <a:spcPts val="0"/>
              </a:spcAft>
              <a:buClr>
                <a:srgbClr val="5F5F5F"/>
              </a:buClr>
              <a:buSzTx/>
              <a:buFont typeface="Arial"/>
              <a:buNone/>
              <a:tabLst/>
              <a:defRPr/>
            </a:pPr>
            <a:r>
              <a:rPr kumimoji="0" lang="en-NZ" sz="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Base: AP 15+; Target: Business Decision Makers - 756,000</a:t>
            </a:r>
            <a:endParaRPr kumimoji="0" lang="en-NZ" sz="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42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9081" y="4324146"/>
            <a:ext cx="5854803" cy="58742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NZ" kern="0" cap="none" dirty="0"/>
              <a:t>Magazines Rank </a:t>
            </a:r>
            <a:r>
              <a:rPr lang="en-NZ" i="1" kern="0" cap="none" dirty="0"/>
              <a:t>First </a:t>
            </a:r>
            <a:r>
              <a:rPr lang="en-NZ" kern="0" cap="none" dirty="0"/>
              <a:t/>
            </a:r>
            <a:br>
              <a:rPr lang="en-NZ" kern="0" cap="none" dirty="0"/>
            </a:br>
            <a:r>
              <a:rPr lang="en-NZ" kern="0" cap="none" dirty="0"/>
              <a:t>On These Engagement Dimensions</a:t>
            </a:r>
          </a:p>
        </p:txBody>
      </p:sp>
    </p:spTree>
    <p:extLst>
      <p:ext uri="{BB962C8B-B14F-4D97-AF65-F5344CB8AC3E}">
        <p14:creationId xmlns:p14="http://schemas.microsoft.com/office/powerpoint/2010/main" val="336473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5954" y="2227837"/>
            <a:ext cx="6540138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</a:defRPr>
            </a:lvl1pPr>
          </a:lstStyle>
          <a:p>
            <a:r>
              <a:rPr lang="en-NZ" dirty="0"/>
              <a:t>These are the seven areas where magazines rank </a:t>
            </a:r>
            <a:r>
              <a:rPr lang="en-NZ" i="1" dirty="0" smtClean="0"/>
              <a:t>highest</a:t>
            </a:r>
            <a:r>
              <a:rPr lang="en-NZ" dirty="0" smtClean="0"/>
              <a:t> </a:t>
            </a:r>
            <a:r>
              <a:rPr lang="en-NZ" dirty="0"/>
              <a:t>for </a:t>
            </a:r>
            <a:r>
              <a:rPr lang="en-NZ" i="1" dirty="0"/>
              <a:t>Business Decision Makers </a:t>
            </a:r>
            <a:r>
              <a:rPr lang="en-NZ" dirty="0"/>
              <a:t>compared to other media</a:t>
            </a:r>
            <a:r>
              <a:rPr lang="en-NZ" dirty="0" smtClean="0"/>
              <a:t>.</a:t>
            </a:r>
          </a:p>
          <a:p>
            <a:r>
              <a:rPr lang="en-NZ" dirty="0" smtClean="0"/>
              <a:t>  </a:t>
            </a:r>
            <a:endParaRPr lang="en-NZ" dirty="0"/>
          </a:p>
          <a:p>
            <a:r>
              <a:rPr lang="en-NZ" dirty="0" smtClean="0"/>
              <a:t>The </a:t>
            </a:r>
            <a:r>
              <a:rPr lang="en-NZ" dirty="0"/>
              <a:t>following slides compare these statements </a:t>
            </a:r>
            <a:r>
              <a:rPr lang="en-NZ" dirty="0" smtClean="0"/>
              <a:t>for magazines </a:t>
            </a:r>
            <a:r>
              <a:rPr lang="en-NZ" dirty="0"/>
              <a:t>against other </a:t>
            </a:r>
            <a:r>
              <a:rPr lang="en-NZ" dirty="0" smtClean="0"/>
              <a:t>media.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4162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58896" y="441470"/>
            <a:ext cx="6975518" cy="571500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 cap="all" baseline="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Georgia" panose="02040502050405020303" pitchFamily="18" charset="0"/>
              </a:rPr>
              <a:t>What Do Business Decision Makers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Georgia" panose="02040502050405020303" pitchFamily="18" charset="0"/>
              </a:rPr>
              <a:t> Think Of Magazines?</a:t>
            </a:r>
            <a:endParaRPr kumimoji="0" lang="en-NZ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Georgia" panose="02040502050405020303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061351" y="1563153"/>
            <a:ext cx="2016224" cy="2016224"/>
          </a:xfrm>
          <a:prstGeom prst="ellipse">
            <a:avLst/>
          </a:prstGeom>
          <a:solidFill>
            <a:srgbClr val="5CA7A6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I get a lot of </a:t>
            </a:r>
            <a:r>
              <a:rPr kumimoji="0" lang="en-NZ" i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pleasure </a:t>
            </a:r>
            <a:r>
              <a:rPr kumimoji="0" lang="en-NZ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from this media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i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70%</a:t>
            </a:r>
          </a:p>
        </p:txBody>
      </p:sp>
      <p:sp>
        <p:nvSpPr>
          <p:cNvPr id="5" name="Oval 4"/>
          <p:cNvSpPr/>
          <p:nvPr/>
        </p:nvSpPr>
        <p:spPr>
          <a:xfrm>
            <a:off x="3335942" y="1175588"/>
            <a:ext cx="2016224" cy="2016224"/>
          </a:xfrm>
          <a:prstGeom prst="ellipse">
            <a:avLst/>
          </a:prstGeom>
          <a:solidFill>
            <a:srgbClr val="FFFFFF">
              <a:lumMod val="85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I look </a:t>
            </a:r>
            <a:r>
              <a:rPr kumimoji="0" lang="en-NZ" i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forward</a:t>
            </a:r>
            <a:r>
              <a:rPr kumimoji="0" lang="en-NZ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 to reading this media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i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69%</a:t>
            </a:r>
          </a:p>
        </p:txBody>
      </p:sp>
      <p:sp>
        <p:nvSpPr>
          <p:cNvPr id="6" name="Oval 5"/>
          <p:cNvSpPr/>
          <p:nvPr/>
        </p:nvSpPr>
        <p:spPr>
          <a:xfrm>
            <a:off x="5621426" y="1149131"/>
            <a:ext cx="2016224" cy="2016224"/>
          </a:xfrm>
          <a:prstGeom prst="ellipse">
            <a:avLst/>
          </a:prstGeom>
          <a:solidFill>
            <a:srgbClr val="FFFFFF">
              <a:lumMod val="85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I think this media is </a:t>
            </a:r>
            <a:r>
              <a:rPr kumimoji="0" lang="en-NZ" i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pretty cool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i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64%</a:t>
            </a:r>
          </a:p>
        </p:txBody>
      </p:sp>
      <p:sp>
        <p:nvSpPr>
          <p:cNvPr id="8" name="Oval 7"/>
          <p:cNvSpPr/>
          <p:nvPr/>
        </p:nvSpPr>
        <p:spPr>
          <a:xfrm>
            <a:off x="4814964" y="3623613"/>
            <a:ext cx="2016224" cy="2016224"/>
          </a:xfrm>
          <a:prstGeom prst="ellipse">
            <a:avLst/>
          </a:prstGeom>
          <a:solidFill>
            <a:srgbClr val="FFFFFF">
              <a:lumMod val="85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I like to read this media by </a:t>
            </a:r>
            <a:r>
              <a:rPr kumimoji="0" lang="en-NZ" i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myself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i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61%</a:t>
            </a:r>
          </a:p>
        </p:txBody>
      </p:sp>
      <p:sp>
        <p:nvSpPr>
          <p:cNvPr id="9" name="Oval 8"/>
          <p:cNvSpPr/>
          <p:nvPr/>
        </p:nvSpPr>
        <p:spPr>
          <a:xfrm>
            <a:off x="6897693" y="2927316"/>
            <a:ext cx="2016224" cy="2016224"/>
          </a:xfrm>
          <a:prstGeom prst="ellipse">
            <a:avLst/>
          </a:prstGeom>
          <a:solidFill>
            <a:srgbClr val="FFFFFF">
              <a:lumMod val="85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This media often </a:t>
            </a:r>
            <a:r>
              <a:rPr kumimoji="0" lang="en-NZ" i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inspires</a:t>
            </a:r>
            <a:r>
              <a:rPr kumimoji="0" lang="en-NZ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 me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i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47%</a:t>
            </a:r>
          </a:p>
        </p:txBody>
      </p:sp>
      <p:sp>
        <p:nvSpPr>
          <p:cNvPr id="10" name="Oval 9"/>
          <p:cNvSpPr/>
          <p:nvPr/>
        </p:nvSpPr>
        <p:spPr>
          <a:xfrm>
            <a:off x="2611855" y="3413048"/>
            <a:ext cx="2016224" cy="2016224"/>
          </a:xfrm>
          <a:prstGeom prst="ellipse">
            <a:avLst/>
          </a:prstGeom>
          <a:solidFill>
            <a:srgbClr val="FFFFFF">
              <a:lumMod val="85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i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I don't mind the ads </a:t>
            </a:r>
            <a:r>
              <a:rPr kumimoji="0" lang="en-NZ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so much in this media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i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44%</a:t>
            </a:r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2853315" y="6297959"/>
            <a:ext cx="8160322" cy="315118"/>
          </a:xfrm>
          <a:prstGeom prst="rect">
            <a:avLst/>
          </a:prstGeom>
        </p:spPr>
        <p:txBody>
          <a:bodyPr vert="horz" wrap="square" lIns="91440" tIns="0" rIns="91440" bIns="0" rtlCol="0" anchor="t" anchorCtr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F5F5F"/>
              </a:buClr>
              <a:buFont typeface="Arial"/>
              <a:buNone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5F5F5F"/>
              </a:buClr>
              <a:buFont typeface="Arial" pitchFamily="34" charset="0"/>
              <a:buNone/>
              <a:defRPr sz="20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/>
              <a:buNone/>
              <a:defRPr sz="18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 pitchFamily="34" charset="0"/>
              <a:buNone/>
              <a:defRPr sz="16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 pitchFamily="34" charset="0"/>
              <a:buNone/>
              <a:defRPr sz="16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Tx/>
              <a:buFont typeface="Arial"/>
              <a:buNone/>
              <a:tabLst/>
              <a:defRPr/>
            </a:pPr>
            <a:r>
              <a:rPr kumimoji="0" lang="en-NZ" sz="8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Source: Nielsen CMI Q2 2013 – Q1 2014.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Tx/>
              <a:buFont typeface="Arial"/>
              <a:buNone/>
              <a:tabLst/>
              <a:defRPr/>
            </a:pPr>
            <a:r>
              <a:rPr kumimoji="0" lang="en-NZ" sz="8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Tx/>
              <a:buFont typeface="Arial"/>
              <a:buNone/>
              <a:tabLst/>
              <a:defRPr/>
            </a:pPr>
            <a:r>
              <a:rPr kumimoji="0" lang="en-NZ" sz="8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Base: Business Decision Makers – 756,000</a:t>
            </a:r>
            <a:endParaRPr kumimoji="0" lang="en-NZ" sz="800" i="0" u="none" strike="noStrike" kern="1200" cap="none" spc="0" normalizeH="0" baseline="0" noProof="0" dirty="0">
              <a:ln>
                <a:noFill/>
              </a:ln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57248" y="3829557"/>
            <a:ext cx="2016224" cy="2016224"/>
          </a:xfrm>
          <a:prstGeom prst="ellipse">
            <a:avLst/>
          </a:prstGeom>
          <a:solidFill>
            <a:srgbClr val="FFFFFF">
              <a:lumMod val="85000"/>
            </a:srgbClr>
          </a:solidFill>
          <a:ln w="9525" cap="flat" cmpd="sng" algn="ctr">
            <a:noFill/>
            <a:prstDash val="solid"/>
          </a:ln>
          <a:effectLst/>
        </p:spPr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Ads in </a:t>
            </a:r>
            <a:br>
              <a:rPr kumimoji="0" lang="en-NZ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</a:br>
            <a:r>
              <a:rPr kumimoji="0" lang="en-NZ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this media are </a:t>
            </a:r>
            <a:br>
              <a:rPr kumimoji="0" lang="en-NZ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</a:br>
            <a:r>
              <a:rPr kumimoji="0" lang="en-NZ" i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more relevant </a:t>
            </a:r>
            <a:br>
              <a:rPr kumimoji="0" lang="en-NZ" i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</a:br>
            <a:r>
              <a:rPr kumimoji="0" lang="en-NZ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to me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i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32%</a:t>
            </a:r>
          </a:p>
        </p:txBody>
      </p:sp>
    </p:spTree>
    <p:extLst>
      <p:ext uri="{BB962C8B-B14F-4D97-AF65-F5344CB8AC3E}">
        <p14:creationId xmlns:p14="http://schemas.microsoft.com/office/powerpoint/2010/main" val="269096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/>
          <p:cNvSpPr txBox="1">
            <a:spLocks/>
          </p:cNvSpPr>
          <p:nvPr/>
        </p:nvSpPr>
        <p:spPr>
          <a:xfrm>
            <a:off x="257283" y="467419"/>
            <a:ext cx="8165465" cy="571500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 cap="all" baseline="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</a:rPr>
              <a:t>Media Engagement  </a:t>
            </a: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  <p:graphicFrame>
        <p:nvGraphicFramePr>
          <p:cNvPr id="13" name="Char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8114919"/>
              </p:ext>
            </p:extLst>
          </p:nvPr>
        </p:nvGraphicFramePr>
        <p:xfrm>
          <a:off x="501868" y="1933249"/>
          <a:ext cx="7920880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 Placeholder 2"/>
          <p:cNvSpPr txBox="1">
            <a:spLocks/>
          </p:cNvSpPr>
          <p:nvPr/>
        </p:nvSpPr>
        <p:spPr>
          <a:xfrm>
            <a:off x="2838569" y="1618131"/>
            <a:ext cx="8165465" cy="315118"/>
          </a:xfrm>
          <a:prstGeom prst="rect">
            <a:avLst/>
          </a:prstGeom>
        </p:spPr>
        <p:txBody>
          <a:bodyPr vert="horz" wrap="square" lIns="91440" tIns="0" rIns="91440" bIns="0" rtlCol="0" anchor="t" anchorCtr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F5F5F"/>
              </a:buClr>
              <a:buFont typeface="Arial"/>
              <a:buNone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5F5F5F"/>
              </a:buClr>
              <a:buFont typeface="Arial" pitchFamily="34" charset="0"/>
              <a:buNone/>
              <a:defRPr sz="20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/>
              <a:buNone/>
              <a:defRPr sz="18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 pitchFamily="34" charset="0"/>
              <a:buNone/>
              <a:defRPr sz="16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 pitchFamily="34" charset="0"/>
              <a:buNone/>
              <a:defRPr sz="16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NZ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</a:rPr>
              <a:t>I get a lot of pleasure from this media</a:t>
            </a:r>
            <a:endParaRPr kumimoji="0" lang="en-NZ" sz="2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  <p:sp>
        <p:nvSpPr>
          <p:cNvPr id="15" name="Text Placeholder 4"/>
          <p:cNvSpPr txBox="1">
            <a:spLocks/>
          </p:cNvSpPr>
          <p:nvPr/>
        </p:nvSpPr>
        <p:spPr>
          <a:xfrm>
            <a:off x="2842600" y="6292250"/>
            <a:ext cx="8160322" cy="315118"/>
          </a:xfrm>
          <a:prstGeom prst="rect">
            <a:avLst/>
          </a:prstGeom>
        </p:spPr>
        <p:txBody>
          <a:bodyPr vert="horz" wrap="square" lIns="91440" tIns="0" rIns="91440" bIns="0" rtlCol="0" anchor="t" anchorCtr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F5F5F"/>
              </a:buClr>
              <a:buFont typeface="Arial"/>
              <a:buNone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5F5F5F"/>
              </a:buClr>
              <a:buFont typeface="Arial" pitchFamily="34" charset="0"/>
              <a:buNone/>
              <a:defRPr sz="20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/>
              <a:buNone/>
              <a:defRPr sz="18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 pitchFamily="34" charset="0"/>
              <a:buNone/>
              <a:defRPr sz="16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 pitchFamily="34" charset="0"/>
              <a:buNone/>
              <a:defRPr sz="16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Tx/>
              <a:buFont typeface="Arial"/>
              <a:buNone/>
              <a:tabLst/>
              <a:defRPr/>
            </a:pPr>
            <a:r>
              <a:rPr kumimoji="0" lang="en-NZ" sz="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Source: Nielsen CMI Q2 2013 – Q1 2014.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Tx/>
              <a:buFont typeface="Arial"/>
              <a:buNone/>
              <a:tabLst/>
              <a:defRPr/>
            </a:pPr>
            <a:endParaRPr kumimoji="0" lang="en-NZ" sz="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Tx/>
              <a:buFont typeface="Arial"/>
              <a:buNone/>
              <a:tabLst/>
              <a:defRPr/>
            </a:pPr>
            <a:r>
              <a:rPr kumimoji="0" lang="en-NZ" sz="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Base: Business Decision Makers – 756,000</a:t>
            </a:r>
            <a:endParaRPr kumimoji="0" lang="en-NZ" sz="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0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57247" y="482787"/>
            <a:ext cx="6525689" cy="571500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 cap="all" baseline="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</a:rPr>
              <a:t>What Do Business Decision Makers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</a:rPr>
              <a:t>Think Of Magazines?</a:t>
            </a: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903586" y="1516490"/>
            <a:ext cx="2016226" cy="2016224"/>
          </a:xfrm>
          <a:prstGeom prst="ellipse">
            <a:avLst/>
          </a:prstGeom>
          <a:solidFill>
            <a:srgbClr val="FFFFFF">
              <a:lumMod val="85000"/>
            </a:srgbClr>
          </a:solidFill>
          <a:ln w="9525" cap="flat" cmpd="sng" algn="ctr">
            <a:noFill/>
            <a:prstDash val="solid"/>
          </a:ln>
          <a:effectLst/>
        </p:spPr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000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I get a lot</a:t>
            </a:r>
            <a:r>
              <a:rPr kumimoji="0" lang="en-NZ" sz="2000" i="0" u="none" strike="noStrike" kern="0" cap="none" spc="0" normalizeH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 </a:t>
            </a:r>
            <a:br>
              <a:rPr kumimoji="0" lang="en-NZ" sz="2000" i="0" u="none" strike="noStrike" kern="0" cap="none" spc="0" normalizeH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</a:br>
            <a:r>
              <a:rPr kumimoji="0" lang="en-NZ" sz="2000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of</a:t>
            </a:r>
            <a:r>
              <a:rPr lang="en-NZ" sz="2000" kern="0" dirty="0" smtClean="0">
                <a:latin typeface="Georgia" panose="02040502050405020303" pitchFamily="18" charset="0"/>
              </a:rPr>
              <a:t> </a:t>
            </a:r>
            <a:r>
              <a:rPr kumimoji="0" lang="en-NZ" sz="2000" i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pleasure</a:t>
            </a:r>
            <a:r>
              <a:rPr kumimoji="0" lang="en-NZ" sz="2000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 </a:t>
            </a:r>
            <a:br>
              <a:rPr kumimoji="0" lang="en-NZ" sz="2000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</a:br>
            <a:r>
              <a:rPr kumimoji="0" lang="en-NZ" sz="2000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from this </a:t>
            </a:r>
            <a:br>
              <a:rPr kumimoji="0" lang="en-NZ" sz="2000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</a:br>
            <a:r>
              <a:rPr kumimoji="0" lang="en-NZ" sz="2000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media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000" i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70%</a:t>
            </a:r>
          </a:p>
        </p:txBody>
      </p:sp>
      <p:sp>
        <p:nvSpPr>
          <p:cNvPr id="5" name="Oval 4"/>
          <p:cNvSpPr/>
          <p:nvPr/>
        </p:nvSpPr>
        <p:spPr>
          <a:xfrm>
            <a:off x="3343086" y="1295647"/>
            <a:ext cx="2016224" cy="2016224"/>
          </a:xfrm>
          <a:prstGeom prst="ellipse">
            <a:avLst/>
          </a:prstGeom>
          <a:solidFill>
            <a:srgbClr val="FFF27B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</a:rPr>
              <a:t>I </a:t>
            </a:r>
            <a:r>
              <a:rPr kumimoji="0" lang="en-NZ" i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look forward </a:t>
            </a:r>
            <a:r>
              <a:rPr kumimoji="0" lang="en-NZ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</a:rPr>
              <a:t>to reading this media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i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69%</a:t>
            </a:r>
          </a:p>
        </p:txBody>
      </p:sp>
      <p:sp>
        <p:nvSpPr>
          <p:cNvPr id="6" name="Oval 5"/>
          <p:cNvSpPr/>
          <p:nvPr/>
        </p:nvSpPr>
        <p:spPr>
          <a:xfrm>
            <a:off x="5835954" y="1238413"/>
            <a:ext cx="2016224" cy="2016224"/>
          </a:xfrm>
          <a:prstGeom prst="ellipse">
            <a:avLst/>
          </a:prstGeom>
          <a:solidFill>
            <a:srgbClr val="FFFFFF">
              <a:lumMod val="85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I think this media is </a:t>
            </a:r>
            <a:r>
              <a:rPr kumimoji="0" lang="en-NZ" i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pretty cool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i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64%</a:t>
            </a:r>
          </a:p>
        </p:txBody>
      </p:sp>
      <p:sp>
        <p:nvSpPr>
          <p:cNvPr id="7" name="Oval 6"/>
          <p:cNvSpPr/>
          <p:nvPr/>
        </p:nvSpPr>
        <p:spPr>
          <a:xfrm>
            <a:off x="257248" y="3829557"/>
            <a:ext cx="2016224" cy="2016224"/>
          </a:xfrm>
          <a:prstGeom prst="ellipse">
            <a:avLst/>
          </a:prstGeom>
          <a:solidFill>
            <a:srgbClr val="FFFFFF">
              <a:lumMod val="85000"/>
            </a:srgbClr>
          </a:solidFill>
          <a:ln w="9525" cap="flat" cmpd="sng" algn="ctr">
            <a:noFill/>
            <a:prstDash val="solid"/>
          </a:ln>
          <a:effectLst/>
        </p:spPr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Ads in </a:t>
            </a:r>
            <a:br>
              <a:rPr kumimoji="0" lang="en-NZ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</a:br>
            <a:r>
              <a:rPr kumimoji="0" lang="en-NZ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this media are </a:t>
            </a:r>
            <a:br>
              <a:rPr kumimoji="0" lang="en-NZ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</a:br>
            <a:r>
              <a:rPr kumimoji="0" lang="en-NZ" i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more relevant </a:t>
            </a:r>
            <a:br>
              <a:rPr kumimoji="0" lang="en-NZ" i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</a:br>
            <a:r>
              <a:rPr kumimoji="0" lang="en-NZ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to me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i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32%</a:t>
            </a:r>
          </a:p>
        </p:txBody>
      </p:sp>
      <p:sp>
        <p:nvSpPr>
          <p:cNvPr id="8" name="Oval 7"/>
          <p:cNvSpPr/>
          <p:nvPr/>
        </p:nvSpPr>
        <p:spPr>
          <a:xfrm>
            <a:off x="4600784" y="3446227"/>
            <a:ext cx="2016224" cy="2016224"/>
          </a:xfrm>
          <a:prstGeom prst="ellipse">
            <a:avLst/>
          </a:prstGeom>
          <a:solidFill>
            <a:srgbClr val="FFFFFF">
              <a:lumMod val="85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I like to read this media by </a:t>
            </a:r>
            <a:r>
              <a:rPr kumimoji="0" lang="en-NZ" i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myself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i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61%</a:t>
            </a:r>
          </a:p>
        </p:txBody>
      </p:sp>
      <p:sp>
        <p:nvSpPr>
          <p:cNvPr id="9" name="Oval 8"/>
          <p:cNvSpPr/>
          <p:nvPr/>
        </p:nvSpPr>
        <p:spPr>
          <a:xfrm>
            <a:off x="6903907" y="3532714"/>
            <a:ext cx="2016224" cy="2016224"/>
          </a:xfrm>
          <a:prstGeom prst="ellipse">
            <a:avLst/>
          </a:prstGeom>
          <a:solidFill>
            <a:srgbClr val="FFFFFF">
              <a:lumMod val="85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This media often </a:t>
            </a:r>
            <a:r>
              <a:rPr kumimoji="0" lang="en-NZ" i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inspires</a:t>
            </a:r>
            <a:r>
              <a:rPr kumimoji="0" lang="en-NZ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 me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47%</a:t>
            </a:r>
          </a:p>
        </p:txBody>
      </p:sp>
      <p:sp>
        <p:nvSpPr>
          <p:cNvPr id="10" name="Oval 9"/>
          <p:cNvSpPr/>
          <p:nvPr/>
        </p:nvSpPr>
        <p:spPr>
          <a:xfrm>
            <a:off x="2429016" y="3509688"/>
            <a:ext cx="2016224" cy="2040670"/>
          </a:xfrm>
          <a:prstGeom prst="ellipse">
            <a:avLst/>
          </a:prstGeom>
          <a:solidFill>
            <a:srgbClr val="FFFFFF">
              <a:lumMod val="85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I </a:t>
            </a:r>
            <a:r>
              <a:rPr kumimoji="0" lang="en-NZ" i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don't mind the ads </a:t>
            </a:r>
            <a:r>
              <a:rPr kumimoji="0" lang="en-NZ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so much in this media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i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44%</a:t>
            </a:r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2898322" y="6274649"/>
            <a:ext cx="8160322" cy="315118"/>
          </a:xfrm>
          <a:prstGeom prst="rect">
            <a:avLst/>
          </a:prstGeom>
        </p:spPr>
        <p:txBody>
          <a:bodyPr vert="horz" wrap="square" lIns="91440" tIns="0" rIns="91440" bIns="0" rtlCol="0" anchor="t" anchorCtr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F5F5F"/>
              </a:buClr>
              <a:buFont typeface="Arial"/>
              <a:buNone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5F5F5F"/>
              </a:buClr>
              <a:buFont typeface="Arial" pitchFamily="34" charset="0"/>
              <a:buNone/>
              <a:defRPr sz="20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/>
              <a:buNone/>
              <a:defRPr sz="18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 pitchFamily="34" charset="0"/>
              <a:buNone/>
              <a:defRPr sz="16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 pitchFamily="34" charset="0"/>
              <a:buNone/>
              <a:defRPr sz="16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Tx/>
              <a:buFont typeface="Arial"/>
              <a:buNone/>
              <a:tabLst/>
              <a:defRPr/>
            </a:pPr>
            <a:r>
              <a:rPr kumimoji="0" lang="en-NZ" sz="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Source: Nielsen CMI Q2 2013 – Q1 2014.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Tx/>
              <a:buFont typeface="Arial"/>
              <a:buNone/>
              <a:tabLst/>
              <a:defRPr/>
            </a:pPr>
            <a:endParaRPr kumimoji="0" lang="en-NZ" sz="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Tx/>
              <a:buFont typeface="Arial"/>
              <a:buNone/>
              <a:tabLst/>
              <a:defRPr/>
            </a:pPr>
            <a:r>
              <a:rPr kumimoji="0" lang="en-NZ" sz="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Base: Business Decision Makers – 756,000</a:t>
            </a:r>
            <a:endParaRPr kumimoji="0" lang="en-NZ" sz="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95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>
          <a:xfrm>
            <a:off x="280571" y="454381"/>
            <a:ext cx="8165465" cy="571500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 cap="all" baseline="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</a:rPr>
              <a:t>Media</a:t>
            </a:r>
            <a:r>
              <a:rPr kumimoji="0" lang="en-N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</a:rPr>
              <a:t> </a:t>
            </a:r>
            <a:r>
              <a:rPr kumimoji="0" lang="en-N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</a:rPr>
              <a:t>Engagement</a:t>
            </a: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  <p:graphicFrame>
        <p:nvGraphicFramePr>
          <p:cNvPr id="8" name="Char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0828699"/>
              </p:ext>
            </p:extLst>
          </p:nvPr>
        </p:nvGraphicFramePr>
        <p:xfrm>
          <a:off x="438867" y="1988840"/>
          <a:ext cx="7848872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Placeholder 2"/>
          <p:cNvSpPr txBox="1">
            <a:spLocks/>
          </p:cNvSpPr>
          <p:nvPr/>
        </p:nvSpPr>
        <p:spPr>
          <a:xfrm>
            <a:off x="3078362" y="1688150"/>
            <a:ext cx="8165465" cy="315118"/>
          </a:xfrm>
          <a:prstGeom prst="rect">
            <a:avLst/>
          </a:prstGeom>
        </p:spPr>
        <p:txBody>
          <a:bodyPr vert="horz" wrap="square" lIns="91440" tIns="0" rIns="91440" bIns="0" rtlCol="0" anchor="t" anchorCtr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F5F5F"/>
              </a:buClr>
              <a:buFont typeface="Arial"/>
              <a:buNone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5F5F5F"/>
              </a:buClr>
              <a:buFont typeface="Arial" pitchFamily="34" charset="0"/>
              <a:buNone/>
              <a:defRPr sz="20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/>
              <a:buNone/>
              <a:defRPr sz="18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 pitchFamily="34" charset="0"/>
              <a:buNone/>
              <a:defRPr sz="16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 pitchFamily="34" charset="0"/>
              <a:buNone/>
              <a:defRPr sz="16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NZ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</a:rPr>
              <a:t>I look forward to this medium</a:t>
            </a:r>
            <a:endParaRPr kumimoji="0" lang="en-NZ" sz="2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2901288" y="6290326"/>
            <a:ext cx="8160322" cy="315118"/>
          </a:xfrm>
          <a:prstGeom prst="rect">
            <a:avLst/>
          </a:prstGeom>
        </p:spPr>
        <p:txBody>
          <a:bodyPr vert="horz" wrap="square" lIns="91440" tIns="0" rIns="91440" bIns="0" rtlCol="0" anchor="t" anchorCtr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F5F5F"/>
              </a:buClr>
              <a:buFont typeface="Arial"/>
              <a:buNone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5F5F5F"/>
              </a:buClr>
              <a:buFont typeface="Arial" pitchFamily="34" charset="0"/>
              <a:buNone/>
              <a:defRPr sz="20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/>
              <a:buNone/>
              <a:defRPr sz="18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 pitchFamily="34" charset="0"/>
              <a:buNone/>
              <a:defRPr sz="16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 pitchFamily="34" charset="0"/>
              <a:buNone/>
              <a:defRPr sz="16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Tx/>
              <a:buFont typeface="Arial"/>
              <a:buNone/>
              <a:tabLst/>
              <a:defRPr/>
            </a:pPr>
            <a:r>
              <a:rPr kumimoji="0" lang="en-NZ" sz="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Source: Nielsen CMI Q2 2013 – Q1 2014.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Tx/>
              <a:buFont typeface="Arial"/>
              <a:buNone/>
              <a:tabLst/>
              <a:defRPr/>
            </a:pPr>
            <a:endParaRPr kumimoji="0" lang="en-NZ" sz="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Tx/>
              <a:buFont typeface="Arial"/>
              <a:buNone/>
              <a:tabLst/>
              <a:defRPr/>
            </a:pPr>
            <a:r>
              <a:rPr kumimoji="0" lang="en-NZ" sz="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Base: Business Decision Makers – 756,000</a:t>
            </a:r>
            <a:endParaRPr kumimoji="0" lang="en-NZ" sz="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81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31066" y="66470"/>
            <a:ext cx="6815529" cy="938554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 cap="all" baseline="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Georgia" panose="02040502050405020303" pitchFamily="18" charset="0"/>
              </a:rPr>
              <a:t>What Do Business Decision Makers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Georgia" panose="02040502050405020303" pitchFamily="18" charset="0"/>
              </a:rPr>
              <a:t>Think Of Magazines?</a:t>
            </a:r>
            <a:endParaRPr kumimoji="0" lang="en-NZ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Georgia" panose="02040502050405020303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778102" y="1403965"/>
            <a:ext cx="2016224" cy="2016224"/>
          </a:xfrm>
          <a:prstGeom prst="ellipse">
            <a:avLst/>
          </a:prstGeom>
          <a:solidFill>
            <a:srgbClr val="FFFFFF">
              <a:lumMod val="85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I get a lot of</a:t>
            </a:r>
            <a:r>
              <a:rPr kumimoji="0" lang="en-NZ" i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 pleasure </a:t>
            </a:r>
            <a:r>
              <a:rPr kumimoji="0" lang="en-NZ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from this media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i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70%</a:t>
            </a:r>
          </a:p>
        </p:txBody>
      </p:sp>
      <p:sp>
        <p:nvSpPr>
          <p:cNvPr id="5" name="Oval 4"/>
          <p:cNvSpPr/>
          <p:nvPr/>
        </p:nvSpPr>
        <p:spPr>
          <a:xfrm>
            <a:off x="3100963" y="1118739"/>
            <a:ext cx="2016224" cy="2016224"/>
          </a:xfrm>
          <a:prstGeom prst="ellipse">
            <a:avLst/>
          </a:prstGeom>
          <a:solidFill>
            <a:srgbClr val="FFFFFF">
              <a:lumMod val="85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I </a:t>
            </a:r>
            <a:r>
              <a:rPr kumimoji="0" lang="en-NZ" i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look forward </a:t>
            </a:r>
            <a:r>
              <a:rPr kumimoji="0" lang="en-NZ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to reading this media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i="1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69%</a:t>
            </a:r>
          </a:p>
        </p:txBody>
      </p:sp>
      <p:sp>
        <p:nvSpPr>
          <p:cNvPr id="6" name="Oval 5"/>
          <p:cNvSpPr/>
          <p:nvPr/>
        </p:nvSpPr>
        <p:spPr>
          <a:xfrm>
            <a:off x="5423824" y="1552524"/>
            <a:ext cx="2016224" cy="2016224"/>
          </a:xfrm>
          <a:prstGeom prst="ellipse">
            <a:avLst/>
          </a:prstGeom>
          <a:solidFill>
            <a:srgbClr val="8963A3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I think this media is </a:t>
            </a:r>
            <a:r>
              <a:rPr kumimoji="0" lang="en-NZ" i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pretty cool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i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64%</a:t>
            </a:r>
          </a:p>
        </p:txBody>
      </p:sp>
      <p:sp>
        <p:nvSpPr>
          <p:cNvPr id="8" name="Oval 7"/>
          <p:cNvSpPr/>
          <p:nvPr/>
        </p:nvSpPr>
        <p:spPr>
          <a:xfrm>
            <a:off x="4567328" y="3726017"/>
            <a:ext cx="2016224" cy="2016224"/>
          </a:xfrm>
          <a:prstGeom prst="ellipse">
            <a:avLst/>
          </a:prstGeom>
          <a:solidFill>
            <a:srgbClr val="FFFFFF">
              <a:lumMod val="85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I like to read this media by </a:t>
            </a:r>
            <a:r>
              <a:rPr kumimoji="0" lang="en-NZ" i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myself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i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61%</a:t>
            </a:r>
          </a:p>
        </p:txBody>
      </p:sp>
      <p:sp>
        <p:nvSpPr>
          <p:cNvPr id="9" name="Oval 8"/>
          <p:cNvSpPr/>
          <p:nvPr/>
        </p:nvSpPr>
        <p:spPr>
          <a:xfrm>
            <a:off x="6709534" y="3568748"/>
            <a:ext cx="2016224" cy="2016224"/>
          </a:xfrm>
          <a:prstGeom prst="ellipse">
            <a:avLst/>
          </a:prstGeom>
          <a:solidFill>
            <a:srgbClr val="FFFFFF">
              <a:lumMod val="85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This media often </a:t>
            </a:r>
            <a:r>
              <a:rPr kumimoji="0" lang="en-NZ" i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inspires </a:t>
            </a:r>
            <a:r>
              <a:rPr kumimoji="0" lang="en-NZ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me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i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47%</a:t>
            </a:r>
          </a:p>
        </p:txBody>
      </p:sp>
      <p:sp>
        <p:nvSpPr>
          <p:cNvPr id="10" name="Oval 9"/>
          <p:cNvSpPr/>
          <p:nvPr/>
        </p:nvSpPr>
        <p:spPr>
          <a:xfrm>
            <a:off x="2449197" y="3267186"/>
            <a:ext cx="2016224" cy="2016224"/>
          </a:xfrm>
          <a:prstGeom prst="ellipse">
            <a:avLst/>
          </a:prstGeom>
          <a:solidFill>
            <a:srgbClr val="FFFFFF">
              <a:lumMod val="85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i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I don't mind the ads </a:t>
            </a:r>
            <a:r>
              <a:rPr kumimoji="0" lang="en-NZ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so much in this media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i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44%</a:t>
            </a:r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2794326" y="6325339"/>
            <a:ext cx="8160322" cy="315118"/>
          </a:xfrm>
          <a:prstGeom prst="rect">
            <a:avLst/>
          </a:prstGeom>
        </p:spPr>
        <p:txBody>
          <a:bodyPr vert="horz" wrap="square" lIns="91440" tIns="0" rIns="91440" bIns="0" rtlCol="0" anchor="t" anchorCtr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F5F5F"/>
              </a:buClr>
              <a:buFont typeface="Arial"/>
              <a:buNone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5F5F5F"/>
              </a:buClr>
              <a:buFont typeface="Arial" pitchFamily="34" charset="0"/>
              <a:buNone/>
              <a:defRPr sz="20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/>
              <a:buNone/>
              <a:defRPr sz="18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 pitchFamily="34" charset="0"/>
              <a:buNone/>
              <a:defRPr sz="16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 pitchFamily="34" charset="0"/>
              <a:buNone/>
              <a:defRPr sz="16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Tx/>
              <a:buFont typeface="Arial"/>
              <a:buNone/>
              <a:tabLst/>
              <a:defRPr/>
            </a:pPr>
            <a:r>
              <a:rPr kumimoji="0" lang="en-NZ" sz="8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Source: Nielsen CMI Q2 2013 – Q1 2014.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Tx/>
              <a:buFont typeface="Arial"/>
              <a:buNone/>
              <a:tabLst/>
              <a:defRPr/>
            </a:pPr>
            <a:endParaRPr kumimoji="0" lang="en-NZ" sz="800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Tx/>
              <a:buFont typeface="Arial"/>
              <a:buNone/>
              <a:tabLst/>
              <a:defRPr/>
            </a:pPr>
            <a:r>
              <a:rPr kumimoji="0" lang="en-NZ" sz="8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Base: Business Decision Makers – 756,000</a:t>
            </a:r>
            <a:endParaRPr kumimoji="0" lang="en-NZ" sz="800" i="0" u="none" strike="noStrike" kern="1200" cap="none" spc="0" normalizeH="0" baseline="0" noProof="0" dirty="0">
              <a:ln>
                <a:noFill/>
              </a:ln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57248" y="3742469"/>
            <a:ext cx="2016224" cy="2016224"/>
          </a:xfrm>
          <a:prstGeom prst="ellipse">
            <a:avLst/>
          </a:prstGeom>
          <a:solidFill>
            <a:srgbClr val="FFFFFF">
              <a:lumMod val="85000"/>
            </a:srgbClr>
          </a:solidFill>
          <a:ln w="9525" cap="flat" cmpd="sng" algn="ctr">
            <a:noFill/>
            <a:prstDash val="solid"/>
          </a:ln>
          <a:effectLst/>
        </p:spPr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Ads in </a:t>
            </a:r>
            <a:br>
              <a:rPr kumimoji="0" lang="en-NZ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</a:br>
            <a:r>
              <a:rPr kumimoji="0" lang="en-NZ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this media are </a:t>
            </a:r>
            <a:br>
              <a:rPr kumimoji="0" lang="en-NZ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</a:br>
            <a:r>
              <a:rPr kumimoji="0" lang="en-NZ" i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more relevant </a:t>
            </a:r>
            <a:br>
              <a:rPr kumimoji="0" lang="en-NZ" i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</a:br>
            <a:r>
              <a:rPr kumimoji="0" lang="en-NZ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to me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i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32%</a:t>
            </a:r>
          </a:p>
        </p:txBody>
      </p:sp>
    </p:spTree>
    <p:extLst>
      <p:ext uri="{BB962C8B-B14F-4D97-AF65-F5344CB8AC3E}">
        <p14:creationId xmlns:p14="http://schemas.microsoft.com/office/powerpoint/2010/main" val="1106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9081" y="4328160"/>
            <a:ext cx="5854803" cy="856371"/>
          </a:xfrm>
        </p:spPr>
        <p:txBody>
          <a:bodyPr/>
          <a:lstStyle/>
          <a:p>
            <a:pPr lvl="0"/>
            <a:r>
              <a:rPr lang="en-NZ" kern="0" cap="none" dirty="0" smtClean="0"/>
              <a:t>Business Decision Makers </a:t>
            </a:r>
            <a:br>
              <a:rPr lang="en-NZ" kern="0" cap="none" dirty="0" smtClean="0"/>
            </a:br>
            <a:r>
              <a:rPr lang="en-NZ" i="1" kern="0" cap="none" dirty="0" smtClean="0"/>
              <a:t>Demographic Profiling</a:t>
            </a:r>
            <a:r>
              <a:rPr lang="en-NZ" sz="1400" kern="0" cap="none" dirty="0">
                <a:solidFill>
                  <a:sysClr val="windowText" lastClr="000000"/>
                </a:solidFill>
              </a:rPr>
              <a:t/>
            </a:r>
            <a:br>
              <a:rPr lang="en-NZ" sz="1400" kern="0" cap="none" dirty="0">
                <a:solidFill>
                  <a:sysClr val="windowText" lastClr="000000"/>
                </a:solidFill>
              </a:rPr>
            </a:b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35615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>
          <a:xfrm>
            <a:off x="234181" y="479011"/>
            <a:ext cx="8165465" cy="571500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 cap="all" baseline="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</a:rPr>
              <a:t>Media Engagement</a:t>
            </a: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  <p:graphicFrame>
        <p:nvGraphicFramePr>
          <p:cNvPr id="8" name="Char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2194108"/>
              </p:ext>
            </p:extLst>
          </p:nvPr>
        </p:nvGraphicFramePr>
        <p:xfrm>
          <a:off x="356473" y="1896992"/>
          <a:ext cx="7920880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Placeholder 2"/>
          <p:cNvSpPr txBox="1">
            <a:spLocks/>
          </p:cNvSpPr>
          <p:nvPr/>
        </p:nvSpPr>
        <p:spPr>
          <a:xfrm>
            <a:off x="2995427" y="1589023"/>
            <a:ext cx="8165465" cy="315118"/>
          </a:xfrm>
          <a:prstGeom prst="rect">
            <a:avLst/>
          </a:prstGeom>
        </p:spPr>
        <p:txBody>
          <a:bodyPr vert="horz" wrap="square" lIns="91440" tIns="0" rIns="91440" bIns="0" rtlCol="0" anchor="t" anchorCtr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F5F5F"/>
              </a:buClr>
              <a:buFont typeface="Arial"/>
              <a:buNone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5F5F5F"/>
              </a:buClr>
              <a:buFont typeface="Arial" pitchFamily="34" charset="0"/>
              <a:buNone/>
              <a:defRPr sz="20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/>
              <a:buNone/>
              <a:defRPr sz="18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 pitchFamily="34" charset="0"/>
              <a:buNone/>
              <a:defRPr sz="16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 pitchFamily="34" charset="0"/>
              <a:buNone/>
              <a:defRPr sz="16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NZ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</a:rPr>
              <a:t>I think this media is pretty cool</a:t>
            </a:r>
            <a:endParaRPr kumimoji="0" lang="en-NZ" sz="2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2794326" y="6325339"/>
            <a:ext cx="8160322" cy="315118"/>
          </a:xfrm>
          <a:prstGeom prst="rect">
            <a:avLst/>
          </a:prstGeom>
        </p:spPr>
        <p:txBody>
          <a:bodyPr vert="horz" wrap="square" lIns="91440" tIns="0" rIns="91440" bIns="0" rtlCol="0" anchor="t" anchorCtr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F5F5F"/>
              </a:buClr>
              <a:buFont typeface="Arial"/>
              <a:buNone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5F5F5F"/>
              </a:buClr>
              <a:buFont typeface="Arial" pitchFamily="34" charset="0"/>
              <a:buNone/>
              <a:defRPr sz="20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/>
              <a:buNone/>
              <a:defRPr sz="18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 pitchFamily="34" charset="0"/>
              <a:buNone/>
              <a:defRPr sz="16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 pitchFamily="34" charset="0"/>
              <a:buNone/>
              <a:defRPr sz="16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Tx/>
              <a:buFont typeface="Arial"/>
              <a:buNone/>
              <a:tabLst/>
              <a:defRPr/>
            </a:pPr>
            <a:r>
              <a:rPr kumimoji="0" lang="en-NZ" sz="8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Source: Nielsen CMI Q2 2013 – Q1 2014.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Tx/>
              <a:buFont typeface="Arial"/>
              <a:buNone/>
              <a:tabLst/>
              <a:defRPr/>
            </a:pPr>
            <a:endParaRPr kumimoji="0" lang="en-NZ" sz="800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Tx/>
              <a:buFont typeface="Arial"/>
              <a:buNone/>
              <a:tabLst/>
              <a:defRPr/>
            </a:pPr>
            <a:r>
              <a:rPr kumimoji="0" lang="en-NZ" sz="8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Base: Business Decision Makers – 756,000</a:t>
            </a:r>
            <a:endParaRPr kumimoji="0" lang="en-NZ" sz="800" i="0" u="none" strike="noStrike" kern="1200" cap="none" spc="0" normalizeH="0" baseline="0" noProof="0" dirty="0">
              <a:ln>
                <a:noFill/>
              </a:ln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25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71312" y="457730"/>
            <a:ext cx="6948264" cy="571500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 cap="all" baseline="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Georgia" panose="02040502050405020303" pitchFamily="18" charset="0"/>
              </a:rPr>
              <a:t>What Do Business Decision Makers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Georgia" panose="02040502050405020303" pitchFamily="18" charset="0"/>
              </a:rPr>
              <a:t>Think Of Magazines?</a:t>
            </a:r>
            <a:endParaRPr kumimoji="0" lang="en-NZ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Georgia" panose="02040502050405020303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156756" y="1182866"/>
            <a:ext cx="2016224" cy="2016224"/>
          </a:xfrm>
          <a:prstGeom prst="ellipse">
            <a:avLst/>
          </a:prstGeom>
          <a:solidFill>
            <a:srgbClr val="FFFFFF">
              <a:lumMod val="85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I </a:t>
            </a:r>
            <a:r>
              <a:rPr kumimoji="0" lang="en-NZ" i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look forward </a:t>
            </a:r>
            <a:r>
              <a:rPr kumimoji="0" lang="en-NZ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to reading this media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i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69%</a:t>
            </a:r>
          </a:p>
        </p:txBody>
      </p:sp>
      <p:sp>
        <p:nvSpPr>
          <p:cNvPr id="6" name="Oval 5"/>
          <p:cNvSpPr/>
          <p:nvPr/>
        </p:nvSpPr>
        <p:spPr>
          <a:xfrm>
            <a:off x="5564912" y="1573951"/>
            <a:ext cx="2016224" cy="2016224"/>
          </a:xfrm>
          <a:prstGeom prst="ellipse">
            <a:avLst/>
          </a:prstGeom>
          <a:solidFill>
            <a:srgbClr val="FFFFFF">
              <a:lumMod val="85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I think this media is </a:t>
            </a:r>
            <a:r>
              <a:rPr kumimoji="0" lang="en-NZ" i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pretty cool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i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64%</a:t>
            </a:r>
          </a:p>
        </p:txBody>
      </p:sp>
      <p:sp>
        <p:nvSpPr>
          <p:cNvPr id="7" name="Oval 6"/>
          <p:cNvSpPr/>
          <p:nvPr/>
        </p:nvSpPr>
        <p:spPr>
          <a:xfrm>
            <a:off x="171312" y="3717032"/>
            <a:ext cx="2016224" cy="2016224"/>
          </a:xfrm>
          <a:prstGeom prst="ellipse">
            <a:avLst/>
          </a:prstGeom>
          <a:solidFill>
            <a:srgbClr val="FFFFFF">
              <a:lumMod val="85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Ads in this media are </a:t>
            </a:r>
            <a:r>
              <a:rPr kumimoji="0" lang="en-NZ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more </a:t>
            </a:r>
            <a:r>
              <a:rPr kumimoji="0" lang="en-NZ" i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relevant </a:t>
            </a:r>
            <a:r>
              <a:rPr kumimoji="0" lang="en-NZ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to me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i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32%</a:t>
            </a:r>
          </a:p>
        </p:txBody>
      </p:sp>
      <p:sp>
        <p:nvSpPr>
          <p:cNvPr id="8" name="Oval 7"/>
          <p:cNvSpPr/>
          <p:nvPr/>
        </p:nvSpPr>
        <p:spPr>
          <a:xfrm>
            <a:off x="4651080" y="3717032"/>
            <a:ext cx="2016224" cy="2016224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I like to read this media by</a:t>
            </a:r>
            <a:r>
              <a:rPr kumimoji="0" lang="en-NZ" sz="2000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 </a:t>
            </a:r>
            <a:r>
              <a:rPr kumimoji="0" lang="en-NZ" sz="2000" i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myself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i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61%</a:t>
            </a:r>
          </a:p>
        </p:txBody>
      </p:sp>
      <p:sp>
        <p:nvSpPr>
          <p:cNvPr id="9" name="Oval 8"/>
          <p:cNvSpPr/>
          <p:nvPr/>
        </p:nvSpPr>
        <p:spPr>
          <a:xfrm>
            <a:off x="6913093" y="3487465"/>
            <a:ext cx="2016224" cy="2016224"/>
          </a:xfrm>
          <a:prstGeom prst="ellipse">
            <a:avLst/>
          </a:prstGeom>
          <a:solidFill>
            <a:srgbClr val="FFFFFF">
              <a:lumMod val="85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This media often </a:t>
            </a:r>
            <a:r>
              <a:rPr kumimoji="0" lang="en-NZ" i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inspires </a:t>
            </a:r>
            <a:r>
              <a:rPr kumimoji="0" lang="en-NZ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me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i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47%</a:t>
            </a:r>
          </a:p>
        </p:txBody>
      </p:sp>
      <p:sp>
        <p:nvSpPr>
          <p:cNvPr id="10" name="Oval 9"/>
          <p:cNvSpPr/>
          <p:nvPr/>
        </p:nvSpPr>
        <p:spPr>
          <a:xfrm>
            <a:off x="2411196" y="3545587"/>
            <a:ext cx="2016224" cy="2016224"/>
          </a:xfrm>
          <a:prstGeom prst="ellipse">
            <a:avLst/>
          </a:prstGeom>
          <a:solidFill>
            <a:srgbClr val="FFFFFF">
              <a:lumMod val="85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i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I don't mind the ads </a:t>
            </a:r>
            <a:r>
              <a:rPr kumimoji="0" lang="en-NZ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so much in this media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i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44%</a:t>
            </a:r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2896067" y="6305901"/>
            <a:ext cx="8160322" cy="315118"/>
          </a:xfrm>
          <a:prstGeom prst="rect">
            <a:avLst/>
          </a:prstGeom>
        </p:spPr>
        <p:txBody>
          <a:bodyPr vert="horz" wrap="square" lIns="91440" tIns="0" rIns="91440" bIns="0" rtlCol="0" anchor="t" anchorCtr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F5F5F"/>
              </a:buClr>
              <a:buFont typeface="Arial"/>
              <a:buNone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5F5F5F"/>
              </a:buClr>
              <a:buFont typeface="Arial" pitchFamily="34" charset="0"/>
              <a:buNone/>
              <a:defRPr sz="20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/>
              <a:buNone/>
              <a:defRPr sz="18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 pitchFamily="34" charset="0"/>
              <a:buNone/>
              <a:defRPr sz="16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 pitchFamily="34" charset="0"/>
              <a:buNone/>
              <a:defRPr sz="16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Tx/>
              <a:buFont typeface="Arial"/>
              <a:buNone/>
              <a:tabLst/>
              <a:defRPr/>
            </a:pPr>
            <a:r>
              <a:rPr kumimoji="0" lang="en-NZ" sz="8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Source: Nielsen CMI Q2 2013 – Q1 2014.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Tx/>
              <a:buFont typeface="Arial"/>
              <a:buNone/>
              <a:tabLst/>
              <a:defRPr/>
            </a:pPr>
            <a:endParaRPr kumimoji="0" lang="en-NZ" sz="800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Tx/>
              <a:buFont typeface="Arial"/>
              <a:buNone/>
              <a:tabLst/>
              <a:defRPr/>
            </a:pPr>
            <a:r>
              <a:rPr kumimoji="0" lang="en-NZ" sz="8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Base: Business Decision Makers – 756,000</a:t>
            </a:r>
            <a:endParaRPr kumimoji="0" lang="en-NZ" sz="800" i="0" u="none" strike="noStrike" kern="1200" cap="none" spc="0" normalizeH="0" baseline="0" noProof="0" dirty="0">
              <a:ln>
                <a:noFill/>
              </a:ln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79851" y="3717032"/>
            <a:ext cx="2016224" cy="2016224"/>
          </a:xfrm>
          <a:prstGeom prst="ellipse">
            <a:avLst/>
          </a:prstGeom>
          <a:solidFill>
            <a:srgbClr val="FFFFFF">
              <a:lumMod val="85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000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Ads in this media are </a:t>
            </a:r>
            <a:r>
              <a:rPr kumimoji="0" lang="en-NZ" sz="200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more </a:t>
            </a:r>
            <a:r>
              <a:rPr kumimoji="0" lang="en-NZ" sz="2000" i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relevant </a:t>
            </a:r>
            <a:r>
              <a:rPr kumimoji="0" lang="en-NZ" sz="2000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to me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000" i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32%</a:t>
            </a:r>
          </a:p>
        </p:txBody>
      </p:sp>
      <p:sp>
        <p:nvSpPr>
          <p:cNvPr id="13" name="Oval 12"/>
          <p:cNvSpPr/>
          <p:nvPr/>
        </p:nvSpPr>
        <p:spPr>
          <a:xfrm>
            <a:off x="748600" y="1425498"/>
            <a:ext cx="2016224" cy="2016224"/>
          </a:xfrm>
          <a:prstGeom prst="ellipse">
            <a:avLst/>
          </a:prstGeom>
          <a:solidFill>
            <a:srgbClr val="FFFFFF">
              <a:lumMod val="85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I get a lot of </a:t>
            </a:r>
            <a:r>
              <a:rPr kumimoji="0" lang="en-NZ" i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pleasure</a:t>
            </a:r>
            <a:r>
              <a:rPr kumimoji="0" lang="en-NZ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 from this media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i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70%</a:t>
            </a:r>
          </a:p>
        </p:txBody>
      </p:sp>
      <p:sp>
        <p:nvSpPr>
          <p:cNvPr id="14" name="Oval 13"/>
          <p:cNvSpPr/>
          <p:nvPr/>
        </p:nvSpPr>
        <p:spPr>
          <a:xfrm>
            <a:off x="171312" y="3717032"/>
            <a:ext cx="2016224" cy="2016224"/>
          </a:xfrm>
          <a:prstGeom prst="ellipse">
            <a:avLst/>
          </a:prstGeom>
          <a:solidFill>
            <a:srgbClr val="D70036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lang="en-NZ" kern="0" dirty="0">
                <a:latin typeface="Georgia" panose="02040502050405020303" pitchFamily="18" charset="0"/>
              </a:rPr>
              <a:t>Ads in </a:t>
            </a:r>
            <a:br>
              <a:rPr lang="en-NZ" kern="0" dirty="0">
                <a:latin typeface="Georgia" panose="02040502050405020303" pitchFamily="18" charset="0"/>
              </a:rPr>
            </a:br>
            <a:r>
              <a:rPr lang="en-NZ" kern="0" dirty="0">
                <a:latin typeface="Georgia" panose="02040502050405020303" pitchFamily="18" charset="0"/>
              </a:rPr>
              <a:t>this </a:t>
            </a:r>
            <a:r>
              <a:rPr lang="en-NZ" kern="0" dirty="0" smtClean="0">
                <a:latin typeface="Georgia" panose="02040502050405020303" pitchFamily="18" charset="0"/>
              </a:rPr>
              <a:t>media are more </a:t>
            </a:r>
            <a:r>
              <a:rPr lang="en-NZ" kern="0" dirty="0">
                <a:latin typeface="Georgia" panose="02040502050405020303" pitchFamily="18" charset="0"/>
              </a:rPr>
              <a:t>relevant </a:t>
            </a:r>
            <a:br>
              <a:rPr lang="en-NZ" kern="0" dirty="0">
                <a:latin typeface="Georgia" panose="02040502050405020303" pitchFamily="18" charset="0"/>
              </a:rPr>
            </a:br>
            <a:r>
              <a:rPr lang="en-NZ" kern="0" dirty="0">
                <a:latin typeface="Georgia" panose="02040502050405020303" pitchFamily="18" charset="0"/>
              </a:rPr>
              <a:t>to me</a:t>
            </a:r>
          </a:p>
          <a:p>
            <a:pPr algn="ctr" defTabSz="914400"/>
            <a:r>
              <a:rPr lang="en-NZ" kern="0" dirty="0">
                <a:latin typeface="Georgia" panose="02040502050405020303" pitchFamily="18" charset="0"/>
              </a:rPr>
              <a:t>32%</a:t>
            </a:r>
          </a:p>
        </p:txBody>
      </p:sp>
    </p:spTree>
    <p:extLst>
      <p:ext uri="{BB962C8B-B14F-4D97-AF65-F5344CB8AC3E}">
        <p14:creationId xmlns:p14="http://schemas.microsoft.com/office/powerpoint/2010/main" val="223544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221865" y="448114"/>
            <a:ext cx="8165465" cy="571500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 cap="all" baseline="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</a:rPr>
              <a:t>Media Engagement</a:t>
            </a: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  <p:graphicFrame>
        <p:nvGraphicFramePr>
          <p:cNvPr id="4" name="Char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7536867"/>
              </p:ext>
            </p:extLst>
          </p:nvPr>
        </p:nvGraphicFramePr>
        <p:xfrm>
          <a:off x="344157" y="1988840"/>
          <a:ext cx="7920880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2"/>
          <p:cNvSpPr txBox="1">
            <a:spLocks/>
          </p:cNvSpPr>
          <p:nvPr/>
        </p:nvSpPr>
        <p:spPr>
          <a:xfrm>
            <a:off x="2637175" y="1701753"/>
            <a:ext cx="8165465" cy="315118"/>
          </a:xfrm>
          <a:prstGeom prst="rect">
            <a:avLst/>
          </a:prstGeom>
        </p:spPr>
        <p:txBody>
          <a:bodyPr vert="horz" wrap="square" lIns="91440" tIns="0" rIns="91440" bIns="0" rtlCol="0" anchor="t" anchorCtr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F5F5F"/>
              </a:buClr>
              <a:buFont typeface="Arial"/>
              <a:buNone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5F5F5F"/>
              </a:buClr>
              <a:buFont typeface="Arial" pitchFamily="34" charset="0"/>
              <a:buNone/>
              <a:defRPr sz="20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/>
              <a:buNone/>
              <a:defRPr sz="18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 pitchFamily="34" charset="0"/>
              <a:buNone/>
              <a:defRPr sz="16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 pitchFamily="34" charset="0"/>
              <a:buNone/>
              <a:defRPr sz="16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NZ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</a:rPr>
              <a:t>Ads in this media are more relevant to me</a:t>
            </a:r>
            <a:endParaRPr kumimoji="0" lang="en-NZ" sz="2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2794326" y="6325339"/>
            <a:ext cx="8160322" cy="315118"/>
          </a:xfrm>
          <a:prstGeom prst="rect">
            <a:avLst/>
          </a:prstGeom>
        </p:spPr>
        <p:txBody>
          <a:bodyPr vert="horz" wrap="square" lIns="91440" tIns="0" rIns="91440" bIns="0" rtlCol="0" anchor="t" anchorCtr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F5F5F"/>
              </a:buClr>
              <a:buFont typeface="Arial"/>
              <a:buNone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5F5F5F"/>
              </a:buClr>
              <a:buFont typeface="Arial" pitchFamily="34" charset="0"/>
              <a:buNone/>
              <a:defRPr sz="20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/>
              <a:buNone/>
              <a:defRPr sz="18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 pitchFamily="34" charset="0"/>
              <a:buNone/>
              <a:defRPr sz="16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 pitchFamily="34" charset="0"/>
              <a:buNone/>
              <a:defRPr sz="16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Tx/>
              <a:buFont typeface="Arial"/>
              <a:buNone/>
              <a:tabLst/>
              <a:defRPr/>
            </a:pPr>
            <a:r>
              <a:rPr kumimoji="0" lang="en-NZ" sz="8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Source: Nielsen CMI Q2 2013 – Q1 2014.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Tx/>
              <a:buFont typeface="Arial"/>
              <a:buNone/>
              <a:tabLst/>
              <a:defRPr/>
            </a:pPr>
            <a:endParaRPr kumimoji="0" lang="en-NZ" sz="800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Tx/>
              <a:buFont typeface="Arial"/>
              <a:buNone/>
              <a:tabLst/>
              <a:defRPr/>
            </a:pPr>
            <a:r>
              <a:rPr kumimoji="0" lang="en-NZ" sz="8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Base: Business Decision Makers – 756,000</a:t>
            </a:r>
            <a:endParaRPr kumimoji="0" lang="en-NZ" sz="800" i="0" u="none" strike="noStrike" kern="1200" cap="none" spc="0" normalizeH="0" baseline="0" noProof="0" dirty="0">
              <a:ln>
                <a:noFill/>
              </a:ln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34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50433" y="446010"/>
            <a:ext cx="6480720" cy="571500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 cap="all" baseline="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Georgia" panose="02040502050405020303" pitchFamily="18" charset="0"/>
              </a:rPr>
              <a:t>What Do Business Decision Makers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Georgia" panose="02040502050405020303" pitchFamily="18" charset="0"/>
              </a:rPr>
              <a:t> Think Of Magazines?</a:t>
            </a:r>
            <a:endParaRPr kumimoji="0" lang="en-NZ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Georgia" panose="02040502050405020303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066464" y="1562747"/>
            <a:ext cx="2016224" cy="2016224"/>
          </a:xfrm>
          <a:prstGeom prst="ellipse">
            <a:avLst/>
          </a:prstGeom>
          <a:solidFill>
            <a:srgbClr val="FFFFFF">
              <a:lumMod val="85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I get a lot of </a:t>
            </a:r>
            <a:r>
              <a:rPr kumimoji="0" lang="en-NZ" i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pleasure</a:t>
            </a:r>
            <a:r>
              <a:rPr kumimoji="0" lang="en-NZ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 from this media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70%</a:t>
            </a:r>
          </a:p>
        </p:txBody>
      </p:sp>
      <p:sp>
        <p:nvSpPr>
          <p:cNvPr id="5" name="Oval 4"/>
          <p:cNvSpPr/>
          <p:nvPr/>
        </p:nvSpPr>
        <p:spPr>
          <a:xfrm>
            <a:off x="3370720" y="1174291"/>
            <a:ext cx="2016224" cy="2016224"/>
          </a:xfrm>
          <a:prstGeom prst="ellipse">
            <a:avLst/>
          </a:prstGeom>
          <a:solidFill>
            <a:srgbClr val="FFFFFF">
              <a:lumMod val="85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I</a:t>
            </a:r>
            <a:r>
              <a:rPr kumimoji="0" lang="en-NZ" i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 look forward </a:t>
            </a:r>
            <a:r>
              <a:rPr kumimoji="0" lang="en-NZ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to reading this media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69%</a:t>
            </a:r>
          </a:p>
        </p:txBody>
      </p:sp>
      <p:sp>
        <p:nvSpPr>
          <p:cNvPr id="6" name="Oval 5"/>
          <p:cNvSpPr/>
          <p:nvPr/>
        </p:nvSpPr>
        <p:spPr>
          <a:xfrm>
            <a:off x="5697831" y="1079829"/>
            <a:ext cx="2016224" cy="2016224"/>
          </a:xfrm>
          <a:prstGeom prst="ellipse">
            <a:avLst/>
          </a:prstGeom>
          <a:solidFill>
            <a:srgbClr val="FFFFFF">
              <a:lumMod val="85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I think this media is </a:t>
            </a:r>
            <a:r>
              <a:rPr kumimoji="0" lang="en-NZ" i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pretty cool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64%</a:t>
            </a:r>
          </a:p>
        </p:txBody>
      </p:sp>
      <p:sp>
        <p:nvSpPr>
          <p:cNvPr id="8" name="Oval 7"/>
          <p:cNvSpPr/>
          <p:nvPr/>
        </p:nvSpPr>
        <p:spPr>
          <a:xfrm>
            <a:off x="5076056" y="3717032"/>
            <a:ext cx="2016224" cy="2016224"/>
          </a:xfrm>
          <a:prstGeom prst="ellipse">
            <a:avLst/>
          </a:prstGeom>
          <a:solidFill>
            <a:srgbClr val="FFFFFF">
              <a:lumMod val="85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I like to read this media by </a:t>
            </a:r>
            <a:r>
              <a:rPr kumimoji="0" lang="en-NZ" i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myself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61%</a:t>
            </a:r>
          </a:p>
        </p:txBody>
      </p:sp>
      <p:sp>
        <p:nvSpPr>
          <p:cNvPr id="9" name="Oval 8"/>
          <p:cNvSpPr/>
          <p:nvPr/>
        </p:nvSpPr>
        <p:spPr>
          <a:xfrm>
            <a:off x="7092280" y="2708920"/>
            <a:ext cx="2016224" cy="2016224"/>
          </a:xfrm>
          <a:prstGeom prst="ellipse">
            <a:avLst/>
          </a:prstGeom>
          <a:solidFill>
            <a:srgbClr val="FFFFFF">
              <a:lumMod val="85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This media </a:t>
            </a:r>
            <a:r>
              <a:rPr kumimoji="0" lang="en-NZ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often </a:t>
            </a:r>
            <a:r>
              <a:rPr kumimoji="0" lang="en-NZ" i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inspires </a:t>
            </a:r>
            <a:r>
              <a:rPr kumimoji="0" lang="en-NZ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me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47%</a:t>
            </a:r>
          </a:p>
        </p:txBody>
      </p:sp>
      <p:sp>
        <p:nvSpPr>
          <p:cNvPr id="10" name="Oval 9"/>
          <p:cNvSpPr/>
          <p:nvPr/>
        </p:nvSpPr>
        <p:spPr>
          <a:xfrm>
            <a:off x="2771800" y="3429000"/>
            <a:ext cx="2016224" cy="2016224"/>
          </a:xfrm>
          <a:prstGeom prst="ellipse">
            <a:avLst/>
          </a:prstGeom>
          <a:solidFill>
            <a:srgbClr val="B9DD16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i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I don't mind the ads </a:t>
            </a:r>
            <a:r>
              <a:rPr kumimoji="0" lang="en-NZ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so much in this media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44%</a:t>
            </a:r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2779063" y="6306663"/>
            <a:ext cx="8160322" cy="315118"/>
          </a:xfrm>
          <a:prstGeom prst="rect">
            <a:avLst/>
          </a:prstGeom>
        </p:spPr>
        <p:txBody>
          <a:bodyPr vert="horz" wrap="square" lIns="91440" tIns="0" rIns="91440" bIns="0" rtlCol="0" anchor="t" anchorCtr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F5F5F"/>
              </a:buClr>
              <a:buFont typeface="Arial"/>
              <a:buNone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5F5F5F"/>
              </a:buClr>
              <a:buFont typeface="Arial" pitchFamily="34" charset="0"/>
              <a:buNone/>
              <a:defRPr sz="20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/>
              <a:buNone/>
              <a:defRPr sz="18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 pitchFamily="34" charset="0"/>
              <a:buNone/>
              <a:defRPr sz="16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 pitchFamily="34" charset="0"/>
              <a:buNone/>
              <a:defRPr sz="16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Tx/>
              <a:buFont typeface="Arial"/>
              <a:buNone/>
              <a:tabLst/>
              <a:defRPr/>
            </a:pPr>
            <a:r>
              <a:rPr kumimoji="0" lang="en-NZ" sz="8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Source: Nielsen CMI Q2 2013 – Q1 2014.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Tx/>
              <a:buFont typeface="Arial"/>
              <a:buNone/>
              <a:tabLst/>
              <a:defRPr/>
            </a:pPr>
            <a:endParaRPr kumimoji="0" lang="en-NZ" sz="800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Tx/>
              <a:buFont typeface="Arial"/>
              <a:buNone/>
              <a:tabLst/>
              <a:defRPr/>
            </a:pPr>
            <a:r>
              <a:rPr kumimoji="0" lang="en-NZ" sz="8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Base: Business Decision Makers – 756,000</a:t>
            </a:r>
            <a:endParaRPr kumimoji="0" lang="en-NZ" sz="800" i="0" u="none" strike="noStrike" kern="1200" cap="none" spc="0" normalizeH="0" baseline="0" noProof="0" dirty="0">
              <a:ln>
                <a:noFill/>
              </a:ln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57248" y="3829557"/>
            <a:ext cx="2016224" cy="2016224"/>
          </a:xfrm>
          <a:prstGeom prst="ellipse">
            <a:avLst/>
          </a:prstGeom>
          <a:solidFill>
            <a:srgbClr val="FFFFFF">
              <a:lumMod val="85000"/>
            </a:srgbClr>
          </a:solidFill>
          <a:ln w="9525" cap="flat" cmpd="sng" algn="ctr">
            <a:noFill/>
            <a:prstDash val="solid"/>
          </a:ln>
          <a:effectLst/>
        </p:spPr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Ads in </a:t>
            </a:r>
            <a:br>
              <a:rPr kumimoji="0" lang="en-NZ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</a:br>
            <a:r>
              <a:rPr kumimoji="0" lang="en-NZ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this media are </a:t>
            </a:r>
            <a:br>
              <a:rPr kumimoji="0" lang="en-NZ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</a:br>
            <a:r>
              <a:rPr kumimoji="0" lang="en-NZ" i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more relevant </a:t>
            </a:r>
            <a:br>
              <a:rPr kumimoji="0" lang="en-NZ" i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</a:br>
            <a:r>
              <a:rPr kumimoji="0" lang="en-NZ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to me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i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32%</a:t>
            </a:r>
          </a:p>
        </p:txBody>
      </p:sp>
    </p:spTree>
    <p:extLst>
      <p:ext uri="{BB962C8B-B14F-4D97-AF65-F5344CB8AC3E}">
        <p14:creationId xmlns:p14="http://schemas.microsoft.com/office/powerpoint/2010/main" val="298705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272955" y="443437"/>
            <a:ext cx="8165465" cy="571500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 cap="all" baseline="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</a:rPr>
              <a:t>Media Engagement</a:t>
            </a: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  <p:graphicFrame>
        <p:nvGraphicFramePr>
          <p:cNvPr id="4" name="Char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513616"/>
              </p:ext>
            </p:extLst>
          </p:nvPr>
        </p:nvGraphicFramePr>
        <p:xfrm>
          <a:off x="395247" y="2146240"/>
          <a:ext cx="7920880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2"/>
          <p:cNvSpPr txBox="1">
            <a:spLocks/>
          </p:cNvSpPr>
          <p:nvPr/>
        </p:nvSpPr>
        <p:spPr>
          <a:xfrm>
            <a:off x="2347415" y="1576642"/>
            <a:ext cx="8165465" cy="315118"/>
          </a:xfrm>
          <a:prstGeom prst="rect">
            <a:avLst/>
          </a:prstGeom>
        </p:spPr>
        <p:txBody>
          <a:bodyPr vert="horz" wrap="square" lIns="91440" tIns="0" rIns="91440" bIns="0" rtlCol="0" anchor="t" anchorCtr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F5F5F"/>
              </a:buClr>
              <a:buFont typeface="Arial"/>
              <a:buNone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5F5F5F"/>
              </a:buClr>
              <a:buFont typeface="Arial" pitchFamily="34" charset="0"/>
              <a:buNone/>
              <a:defRPr sz="20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/>
              <a:buNone/>
              <a:defRPr sz="18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 pitchFamily="34" charset="0"/>
              <a:buNone/>
              <a:defRPr sz="16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 pitchFamily="34" charset="0"/>
              <a:buNone/>
              <a:defRPr sz="16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NZ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</a:rPr>
              <a:t>I don’t mind the ads so much in this media</a:t>
            </a:r>
            <a:endParaRPr kumimoji="0" lang="en-NZ" sz="2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2764129" y="6307749"/>
            <a:ext cx="8160322" cy="315118"/>
          </a:xfrm>
          <a:prstGeom prst="rect">
            <a:avLst/>
          </a:prstGeom>
        </p:spPr>
        <p:txBody>
          <a:bodyPr vert="horz" wrap="square" lIns="91440" tIns="0" rIns="91440" bIns="0" rtlCol="0" anchor="t" anchorCtr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F5F5F"/>
              </a:buClr>
              <a:buFont typeface="Arial"/>
              <a:buNone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5F5F5F"/>
              </a:buClr>
              <a:buFont typeface="Arial" pitchFamily="34" charset="0"/>
              <a:buNone/>
              <a:defRPr sz="20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/>
              <a:buNone/>
              <a:defRPr sz="18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 pitchFamily="34" charset="0"/>
              <a:buNone/>
              <a:defRPr sz="16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 pitchFamily="34" charset="0"/>
              <a:buNone/>
              <a:defRPr sz="16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Tx/>
              <a:buFont typeface="Arial"/>
              <a:buNone/>
              <a:tabLst/>
              <a:defRPr/>
            </a:pPr>
            <a:r>
              <a:rPr kumimoji="0" lang="en-NZ" sz="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Source: Nielsen CMI Q2 2013 – Q1 2014.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Tx/>
              <a:buFont typeface="Arial"/>
              <a:buNone/>
              <a:tabLst/>
              <a:defRPr/>
            </a:pPr>
            <a:endParaRPr kumimoji="0" lang="en-NZ" sz="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Tx/>
              <a:buFont typeface="Arial"/>
              <a:buNone/>
              <a:tabLst/>
              <a:defRPr/>
            </a:pPr>
            <a:r>
              <a:rPr kumimoji="0" lang="en-NZ" sz="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Base: Business Decision Makers – 756,000</a:t>
            </a:r>
            <a:endParaRPr kumimoji="0" lang="en-NZ" sz="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94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02685" y="463428"/>
            <a:ext cx="6480720" cy="571500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 cap="all" baseline="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Georgia" panose="02040502050405020303" pitchFamily="18" charset="0"/>
              </a:rPr>
              <a:t>What Do Business Decision Makers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Georgia" panose="02040502050405020303" pitchFamily="18" charset="0"/>
              </a:rPr>
              <a:t>Think Of Magazines?</a:t>
            </a:r>
            <a:endParaRPr kumimoji="0" lang="en-NZ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Georgia" panose="02040502050405020303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229648" y="1597757"/>
            <a:ext cx="2016224" cy="2016224"/>
          </a:xfrm>
          <a:prstGeom prst="ellipse">
            <a:avLst/>
          </a:prstGeom>
          <a:solidFill>
            <a:srgbClr val="FFFFFF">
              <a:lumMod val="85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I get a lot of </a:t>
            </a:r>
            <a:r>
              <a:rPr kumimoji="0" lang="en-NZ" i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pleasure</a:t>
            </a:r>
            <a:r>
              <a:rPr kumimoji="0" lang="en-NZ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 from this media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70%</a:t>
            </a:r>
          </a:p>
        </p:txBody>
      </p:sp>
      <p:sp>
        <p:nvSpPr>
          <p:cNvPr id="5" name="Oval 4"/>
          <p:cNvSpPr/>
          <p:nvPr/>
        </p:nvSpPr>
        <p:spPr>
          <a:xfrm>
            <a:off x="3563888" y="1184468"/>
            <a:ext cx="2016224" cy="2016224"/>
          </a:xfrm>
          <a:prstGeom prst="ellipse">
            <a:avLst/>
          </a:prstGeom>
          <a:solidFill>
            <a:srgbClr val="FFFFFF">
              <a:lumMod val="85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I</a:t>
            </a:r>
            <a:r>
              <a:rPr kumimoji="0" lang="en-NZ" i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 look forward </a:t>
            </a:r>
            <a:r>
              <a:rPr kumimoji="0" lang="en-NZ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to reading this media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69%</a:t>
            </a:r>
          </a:p>
        </p:txBody>
      </p:sp>
      <p:sp>
        <p:nvSpPr>
          <p:cNvPr id="6" name="Oval 5"/>
          <p:cNvSpPr/>
          <p:nvPr/>
        </p:nvSpPr>
        <p:spPr>
          <a:xfrm>
            <a:off x="5898128" y="927644"/>
            <a:ext cx="2016224" cy="2016224"/>
          </a:xfrm>
          <a:prstGeom prst="ellipse">
            <a:avLst/>
          </a:prstGeom>
          <a:solidFill>
            <a:srgbClr val="FFFFFF">
              <a:lumMod val="85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I think this media is </a:t>
            </a:r>
            <a:r>
              <a:rPr kumimoji="0" lang="en-NZ" i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pretty cool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64%</a:t>
            </a:r>
          </a:p>
        </p:txBody>
      </p:sp>
      <p:sp>
        <p:nvSpPr>
          <p:cNvPr id="7" name="Oval 6"/>
          <p:cNvSpPr/>
          <p:nvPr/>
        </p:nvSpPr>
        <p:spPr>
          <a:xfrm>
            <a:off x="467544" y="3717032"/>
            <a:ext cx="2016224" cy="2016224"/>
          </a:xfrm>
          <a:prstGeom prst="ellipse">
            <a:avLst/>
          </a:prstGeom>
          <a:solidFill>
            <a:srgbClr val="FFFFFF">
              <a:lumMod val="85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Ads in this media are </a:t>
            </a:r>
            <a:r>
              <a:rPr kumimoji="0" lang="en-NZ" i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more</a:t>
            </a:r>
            <a:r>
              <a:rPr kumimoji="0" lang="en-NZ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 </a:t>
            </a:r>
            <a:r>
              <a:rPr kumimoji="0" lang="en-NZ" i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relevant</a:t>
            </a:r>
            <a:r>
              <a:rPr kumimoji="0" lang="en-NZ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 to me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32%</a:t>
            </a:r>
          </a:p>
        </p:txBody>
      </p:sp>
      <p:sp>
        <p:nvSpPr>
          <p:cNvPr id="8" name="Oval 7"/>
          <p:cNvSpPr/>
          <p:nvPr/>
        </p:nvSpPr>
        <p:spPr>
          <a:xfrm>
            <a:off x="4932040" y="3093408"/>
            <a:ext cx="2016224" cy="2016224"/>
          </a:xfrm>
          <a:prstGeom prst="ellipse">
            <a:avLst/>
          </a:prstGeom>
          <a:solidFill>
            <a:srgbClr val="7D9BCC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I like to read this media by </a:t>
            </a:r>
            <a:r>
              <a:rPr kumimoji="0" lang="en-NZ" i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myself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61%</a:t>
            </a:r>
          </a:p>
        </p:txBody>
      </p:sp>
      <p:sp>
        <p:nvSpPr>
          <p:cNvPr id="9" name="Oval 8"/>
          <p:cNvSpPr/>
          <p:nvPr/>
        </p:nvSpPr>
        <p:spPr>
          <a:xfrm>
            <a:off x="7092280" y="2708920"/>
            <a:ext cx="2016224" cy="2016224"/>
          </a:xfrm>
          <a:prstGeom prst="ellipse">
            <a:avLst/>
          </a:prstGeom>
          <a:solidFill>
            <a:srgbClr val="FFFFFF">
              <a:lumMod val="85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This media </a:t>
            </a:r>
            <a:r>
              <a:rPr kumimoji="0" lang="en-NZ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often </a:t>
            </a:r>
            <a:r>
              <a:rPr kumimoji="0" lang="en-NZ" i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inspires </a:t>
            </a:r>
            <a:r>
              <a:rPr kumimoji="0" lang="en-NZ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me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47%</a:t>
            </a:r>
          </a:p>
        </p:txBody>
      </p:sp>
      <p:sp>
        <p:nvSpPr>
          <p:cNvPr id="10" name="Oval 9"/>
          <p:cNvSpPr/>
          <p:nvPr/>
        </p:nvSpPr>
        <p:spPr>
          <a:xfrm>
            <a:off x="2771800" y="3429000"/>
            <a:ext cx="2016224" cy="2016224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i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I don't mind the ads </a:t>
            </a:r>
            <a:r>
              <a:rPr kumimoji="0" lang="en-NZ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so much in this media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44%</a:t>
            </a:r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2779063" y="6306668"/>
            <a:ext cx="8160322" cy="315118"/>
          </a:xfrm>
          <a:prstGeom prst="rect">
            <a:avLst/>
          </a:prstGeom>
        </p:spPr>
        <p:txBody>
          <a:bodyPr vert="horz" wrap="square" lIns="91440" tIns="0" rIns="91440" bIns="0" rtlCol="0" anchor="t" anchorCtr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F5F5F"/>
              </a:buClr>
              <a:buFont typeface="Arial"/>
              <a:buNone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5F5F5F"/>
              </a:buClr>
              <a:buFont typeface="Arial" pitchFamily="34" charset="0"/>
              <a:buNone/>
              <a:defRPr sz="20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/>
              <a:buNone/>
              <a:defRPr sz="18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 pitchFamily="34" charset="0"/>
              <a:buNone/>
              <a:defRPr sz="16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 pitchFamily="34" charset="0"/>
              <a:buNone/>
              <a:defRPr sz="16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Tx/>
              <a:buFont typeface="Arial"/>
              <a:buNone/>
              <a:tabLst/>
              <a:defRPr/>
            </a:pPr>
            <a:r>
              <a:rPr kumimoji="0" lang="en-NZ" sz="8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Source: Nielsen CMI Q2 2013 – Q1 2014.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Tx/>
              <a:buFont typeface="Arial"/>
              <a:buNone/>
              <a:tabLst/>
              <a:defRPr/>
            </a:pPr>
            <a:endParaRPr kumimoji="0" lang="en-NZ" sz="800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Tx/>
              <a:buFont typeface="Arial"/>
              <a:buNone/>
              <a:tabLst/>
              <a:defRPr/>
            </a:pPr>
            <a:r>
              <a:rPr kumimoji="0" lang="en-NZ" sz="8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Base: Business Decision Makers – 756,000</a:t>
            </a:r>
            <a:endParaRPr kumimoji="0" lang="en-NZ" sz="800" i="0" u="none" strike="noStrike" kern="1200" cap="none" spc="0" normalizeH="0" baseline="0" noProof="0" dirty="0">
              <a:ln>
                <a:noFill/>
              </a:ln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99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241900" y="442268"/>
            <a:ext cx="8165465" cy="571500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 cap="all" baseline="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</a:rPr>
              <a:t>Media Engagement</a:t>
            </a: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  <p:graphicFrame>
        <p:nvGraphicFramePr>
          <p:cNvPr id="4" name="Char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0551852"/>
              </p:ext>
            </p:extLst>
          </p:nvPr>
        </p:nvGraphicFramePr>
        <p:xfrm>
          <a:off x="302860" y="2386404"/>
          <a:ext cx="7920880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2"/>
          <p:cNvSpPr txBox="1">
            <a:spLocks/>
          </p:cNvSpPr>
          <p:nvPr/>
        </p:nvSpPr>
        <p:spPr>
          <a:xfrm>
            <a:off x="3127947" y="1544394"/>
            <a:ext cx="8165465" cy="315118"/>
          </a:xfrm>
          <a:prstGeom prst="rect">
            <a:avLst/>
          </a:prstGeom>
        </p:spPr>
        <p:txBody>
          <a:bodyPr vert="horz" wrap="square" lIns="91440" tIns="0" rIns="91440" bIns="0" rtlCol="0" anchor="t" anchorCtr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F5F5F"/>
              </a:buClr>
              <a:buFont typeface="Arial"/>
              <a:buNone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5F5F5F"/>
              </a:buClr>
              <a:buFont typeface="Arial" pitchFamily="34" charset="0"/>
              <a:buNone/>
              <a:defRPr sz="20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/>
              <a:buNone/>
              <a:defRPr sz="18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 pitchFamily="34" charset="0"/>
              <a:buNone/>
              <a:defRPr sz="16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 pitchFamily="34" charset="0"/>
              <a:buNone/>
              <a:defRPr sz="16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NZ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</a:rPr>
              <a:t>I like to read this media by myself</a:t>
            </a:r>
            <a:endParaRPr kumimoji="0" lang="en-NZ" sz="2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2771287" y="6328916"/>
            <a:ext cx="8160322" cy="315118"/>
          </a:xfrm>
          <a:prstGeom prst="rect">
            <a:avLst/>
          </a:prstGeom>
        </p:spPr>
        <p:txBody>
          <a:bodyPr vert="horz" wrap="square" lIns="91440" tIns="0" rIns="91440" bIns="0" rtlCol="0" anchor="t" anchorCtr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F5F5F"/>
              </a:buClr>
              <a:buFont typeface="Arial"/>
              <a:buNone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5F5F5F"/>
              </a:buClr>
              <a:buFont typeface="Arial" pitchFamily="34" charset="0"/>
              <a:buNone/>
              <a:defRPr sz="20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/>
              <a:buNone/>
              <a:defRPr sz="18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 pitchFamily="34" charset="0"/>
              <a:buNone/>
              <a:defRPr sz="16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 pitchFamily="34" charset="0"/>
              <a:buNone/>
              <a:defRPr sz="16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Tx/>
              <a:buFont typeface="Arial"/>
              <a:buNone/>
              <a:tabLst/>
              <a:defRPr/>
            </a:pPr>
            <a:r>
              <a:rPr kumimoji="0" lang="en-NZ" sz="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Source: Nielsen CMI Q2 2013 – Q1 2014.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Tx/>
              <a:buFont typeface="Arial"/>
              <a:buNone/>
              <a:tabLst/>
              <a:defRPr/>
            </a:pPr>
            <a:endParaRPr kumimoji="0" lang="en-NZ" sz="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Tx/>
              <a:buFont typeface="Arial"/>
              <a:buNone/>
              <a:tabLst/>
              <a:defRPr/>
            </a:pPr>
            <a:r>
              <a:rPr kumimoji="0" lang="en-NZ" sz="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Base: Business Decision Makers – 756,000</a:t>
            </a:r>
            <a:endParaRPr kumimoji="0" lang="en-NZ" sz="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9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02685" y="463428"/>
            <a:ext cx="6480720" cy="571500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 cap="all" baseline="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Georgia" panose="02040502050405020303" pitchFamily="18" charset="0"/>
              </a:rPr>
              <a:t>What Do Business Decision Makers Think Of Magazines?</a:t>
            </a:r>
            <a:endParaRPr kumimoji="0" lang="en-NZ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Georgia" panose="02040502050405020303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02685" y="1500978"/>
            <a:ext cx="2016224" cy="2016224"/>
          </a:xfrm>
          <a:prstGeom prst="ellipse">
            <a:avLst/>
          </a:prstGeom>
          <a:solidFill>
            <a:srgbClr val="FFFFFF">
              <a:lumMod val="85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I get a lot of </a:t>
            </a:r>
            <a:r>
              <a:rPr kumimoji="0" lang="en-NZ" i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pleasure</a:t>
            </a:r>
            <a:r>
              <a:rPr kumimoji="0" lang="en-NZ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 from this media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70%</a:t>
            </a:r>
          </a:p>
        </p:txBody>
      </p:sp>
      <p:sp>
        <p:nvSpPr>
          <p:cNvPr id="5" name="Oval 4"/>
          <p:cNvSpPr/>
          <p:nvPr/>
        </p:nvSpPr>
        <p:spPr>
          <a:xfrm>
            <a:off x="2471115" y="1201791"/>
            <a:ext cx="2016224" cy="2016224"/>
          </a:xfrm>
          <a:prstGeom prst="ellipse">
            <a:avLst/>
          </a:prstGeom>
          <a:solidFill>
            <a:srgbClr val="FFFFFF">
              <a:lumMod val="85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I</a:t>
            </a:r>
            <a:r>
              <a:rPr kumimoji="0" lang="en-NZ" i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 look forward </a:t>
            </a:r>
            <a:r>
              <a:rPr kumimoji="0" lang="en-NZ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to reading this media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69%</a:t>
            </a:r>
          </a:p>
        </p:txBody>
      </p:sp>
      <p:sp>
        <p:nvSpPr>
          <p:cNvPr id="6" name="Oval 5"/>
          <p:cNvSpPr/>
          <p:nvPr/>
        </p:nvSpPr>
        <p:spPr>
          <a:xfrm>
            <a:off x="4664667" y="1378119"/>
            <a:ext cx="2016224" cy="2016224"/>
          </a:xfrm>
          <a:prstGeom prst="ellipse">
            <a:avLst/>
          </a:prstGeom>
          <a:solidFill>
            <a:srgbClr val="FFFFFF">
              <a:lumMod val="85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I think this media is </a:t>
            </a:r>
            <a:r>
              <a:rPr kumimoji="0" lang="en-NZ" i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pretty cool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64%</a:t>
            </a:r>
          </a:p>
        </p:txBody>
      </p:sp>
      <p:sp>
        <p:nvSpPr>
          <p:cNvPr id="8" name="Oval 7"/>
          <p:cNvSpPr/>
          <p:nvPr/>
        </p:nvSpPr>
        <p:spPr>
          <a:xfrm>
            <a:off x="5064263" y="3850025"/>
            <a:ext cx="2016224" cy="2016224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I like to read this media by </a:t>
            </a:r>
            <a:r>
              <a:rPr kumimoji="0" lang="en-NZ" i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myself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61%</a:t>
            </a:r>
          </a:p>
        </p:txBody>
      </p:sp>
      <p:sp>
        <p:nvSpPr>
          <p:cNvPr id="9" name="Oval 8"/>
          <p:cNvSpPr/>
          <p:nvPr/>
        </p:nvSpPr>
        <p:spPr>
          <a:xfrm>
            <a:off x="6848843" y="2172372"/>
            <a:ext cx="2016224" cy="2016224"/>
          </a:xfrm>
          <a:prstGeom prst="ellipse">
            <a:avLst/>
          </a:prstGeom>
          <a:solidFill>
            <a:srgbClr val="FF990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This media </a:t>
            </a:r>
            <a:r>
              <a:rPr kumimoji="0" lang="en-NZ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often </a:t>
            </a:r>
            <a:r>
              <a:rPr kumimoji="0" lang="en-NZ" i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inspires </a:t>
            </a:r>
            <a:r>
              <a:rPr kumimoji="0" lang="en-NZ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me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47%</a:t>
            </a:r>
          </a:p>
        </p:txBody>
      </p:sp>
      <p:sp>
        <p:nvSpPr>
          <p:cNvPr id="10" name="Oval 9"/>
          <p:cNvSpPr/>
          <p:nvPr/>
        </p:nvSpPr>
        <p:spPr>
          <a:xfrm>
            <a:off x="2880087" y="3429000"/>
            <a:ext cx="2016224" cy="2016224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i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I don't mind the ads </a:t>
            </a:r>
            <a:r>
              <a:rPr kumimoji="0" lang="en-NZ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so much in this media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44%</a:t>
            </a:r>
          </a:p>
        </p:txBody>
      </p:sp>
      <p:sp>
        <p:nvSpPr>
          <p:cNvPr id="12" name="Oval 11"/>
          <p:cNvSpPr/>
          <p:nvPr/>
        </p:nvSpPr>
        <p:spPr>
          <a:xfrm>
            <a:off x="257248" y="3829557"/>
            <a:ext cx="2016224" cy="2016224"/>
          </a:xfrm>
          <a:prstGeom prst="ellipse">
            <a:avLst/>
          </a:prstGeom>
          <a:solidFill>
            <a:srgbClr val="FFFFFF">
              <a:lumMod val="85000"/>
            </a:srgbClr>
          </a:solidFill>
          <a:ln w="9525" cap="flat" cmpd="sng" algn="ctr">
            <a:noFill/>
            <a:prstDash val="solid"/>
          </a:ln>
          <a:effectLst/>
        </p:spPr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Ads in </a:t>
            </a:r>
            <a:br>
              <a:rPr kumimoji="0" lang="en-NZ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</a:br>
            <a:r>
              <a:rPr kumimoji="0" lang="en-NZ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this media are </a:t>
            </a:r>
            <a:br>
              <a:rPr kumimoji="0" lang="en-NZ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</a:br>
            <a:r>
              <a:rPr kumimoji="0" lang="en-NZ" i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more relevant </a:t>
            </a:r>
            <a:br>
              <a:rPr kumimoji="0" lang="en-NZ" i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</a:br>
            <a:r>
              <a:rPr kumimoji="0" lang="en-NZ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to me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i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Georgia" panose="02040502050405020303" pitchFamily="18" charset="0"/>
              </a:rPr>
              <a:t>32%</a:t>
            </a:r>
          </a:p>
        </p:txBody>
      </p:sp>
      <p:sp>
        <p:nvSpPr>
          <p:cNvPr id="13" name="Text Placeholder 4"/>
          <p:cNvSpPr txBox="1">
            <a:spLocks/>
          </p:cNvSpPr>
          <p:nvPr/>
        </p:nvSpPr>
        <p:spPr>
          <a:xfrm>
            <a:off x="2794326" y="6325339"/>
            <a:ext cx="8160322" cy="315118"/>
          </a:xfrm>
          <a:prstGeom prst="rect">
            <a:avLst/>
          </a:prstGeom>
        </p:spPr>
        <p:txBody>
          <a:bodyPr vert="horz" wrap="square" lIns="91440" tIns="0" rIns="91440" bIns="0" rtlCol="0" anchor="t" anchorCtr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F5F5F"/>
              </a:buClr>
              <a:buFont typeface="Arial"/>
              <a:buNone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5F5F5F"/>
              </a:buClr>
              <a:buFont typeface="Arial" pitchFamily="34" charset="0"/>
              <a:buNone/>
              <a:defRPr sz="20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/>
              <a:buNone/>
              <a:defRPr sz="18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 pitchFamily="34" charset="0"/>
              <a:buNone/>
              <a:defRPr sz="16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 pitchFamily="34" charset="0"/>
              <a:buNone/>
              <a:defRPr sz="16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Tx/>
              <a:buFont typeface="Arial"/>
              <a:buNone/>
              <a:tabLst/>
              <a:defRPr/>
            </a:pPr>
            <a:r>
              <a:rPr kumimoji="0" lang="en-NZ" sz="8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Source: Nielsen CMI Q2 2013 – Q1 2014.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Tx/>
              <a:buFont typeface="Arial"/>
              <a:buNone/>
              <a:tabLst/>
              <a:defRPr/>
            </a:pPr>
            <a:endParaRPr kumimoji="0" lang="en-NZ" sz="800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Tx/>
              <a:buFont typeface="Arial"/>
              <a:buNone/>
              <a:tabLst/>
              <a:defRPr/>
            </a:pPr>
            <a:r>
              <a:rPr kumimoji="0" lang="en-NZ" sz="8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Base: Business Decision Makers – 756,000</a:t>
            </a:r>
            <a:endParaRPr kumimoji="0" lang="en-NZ" sz="800" i="0" u="none" strike="noStrike" kern="1200" cap="none" spc="0" normalizeH="0" baseline="0" noProof="0" dirty="0">
              <a:ln>
                <a:noFill/>
              </a:ln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31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275564" y="442268"/>
            <a:ext cx="8165465" cy="571500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 cap="all" baseline="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</a:rPr>
              <a:t>Media Engagement</a:t>
            </a: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  <p:graphicFrame>
        <p:nvGraphicFramePr>
          <p:cNvPr id="4" name="Char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6892581"/>
              </p:ext>
            </p:extLst>
          </p:nvPr>
        </p:nvGraphicFramePr>
        <p:xfrm>
          <a:off x="275564" y="2531017"/>
          <a:ext cx="7920880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2"/>
          <p:cNvSpPr txBox="1">
            <a:spLocks/>
          </p:cNvSpPr>
          <p:nvPr/>
        </p:nvSpPr>
        <p:spPr>
          <a:xfrm>
            <a:off x="3187999" y="1460566"/>
            <a:ext cx="8165465" cy="315118"/>
          </a:xfrm>
          <a:prstGeom prst="rect">
            <a:avLst/>
          </a:prstGeom>
        </p:spPr>
        <p:txBody>
          <a:bodyPr vert="horz" wrap="square" lIns="91440" tIns="0" rIns="91440" bIns="0" rtlCol="0" anchor="t" anchorCtr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F5F5F"/>
              </a:buClr>
              <a:buFont typeface="Arial"/>
              <a:buNone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5F5F5F"/>
              </a:buClr>
              <a:buFont typeface="Arial" pitchFamily="34" charset="0"/>
              <a:buNone/>
              <a:defRPr sz="20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/>
              <a:buNone/>
              <a:defRPr sz="18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 pitchFamily="34" charset="0"/>
              <a:buNone/>
              <a:defRPr sz="16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 pitchFamily="34" charset="0"/>
              <a:buNone/>
              <a:defRPr sz="16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NZ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</a:rPr>
              <a:t>This media often inspires me</a:t>
            </a:r>
            <a:endParaRPr kumimoji="0" lang="en-NZ" sz="2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2789095" y="6323406"/>
            <a:ext cx="8160322" cy="315118"/>
          </a:xfrm>
          <a:prstGeom prst="rect">
            <a:avLst/>
          </a:prstGeom>
        </p:spPr>
        <p:txBody>
          <a:bodyPr vert="horz" wrap="square" lIns="91440" tIns="0" rIns="91440" bIns="0" rtlCol="0" anchor="t" anchorCtr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F5F5F"/>
              </a:buClr>
              <a:buFont typeface="Arial"/>
              <a:buNone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5F5F5F"/>
              </a:buClr>
              <a:buFont typeface="Arial" pitchFamily="34" charset="0"/>
              <a:buNone/>
              <a:defRPr sz="20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/>
              <a:buNone/>
              <a:defRPr sz="18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 pitchFamily="34" charset="0"/>
              <a:buNone/>
              <a:defRPr sz="16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 pitchFamily="34" charset="0"/>
              <a:buNone/>
              <a:defRPr sz="16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Tx/>
              <a:buFont typeface="Arial"/>
              <a:buNone/>
              <a:tabLst/>
              <a:defRPr/>
            </a:pPr>
            <a:r>
              <a:rPr kumimoji="0" lang="en-NZ" sz="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Source: Nielsen CMI Q2 2013 – Q1 2014.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Tx/>
              <a:buFont typeface="Arial"/>
              <a:buNone/>
              <a:tabLst/>
              <a:defRPr/>
            </a:pPr>
            <a:endParaRPr kumimoji="0" lang="en-NZ" sz="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Tx/>
              <a:buFont typeface="Arial"/>
              <a:buNone/>
              <a:tabLst/>
              <a:defRPr/>
            </a:pPr>
            <a:r>
              <a:rPr kumimoji="0" lang="en-NZ" sz="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Base: Business Decision Makers – 756,000</a:t>
            </a:r>
            <a:endParaRPr kumimoji="0" lang="en-NZ" sz="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58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79601" y="4330373"/>
            <a:ext cx="6403837" cy="7386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spcBef>
                <a:spcPct val="0"/>
              </a:spcBef>
              <a:buNone/>
              <a:defRPr sz="2400" b="0" kern="0" cap="none">
                <a:latin typeface="Georgia"/>
                <a:ea typeface="+mj-ea"/>
                <a:cs typeface="Georgia"/>
              </a:defRPr>
            </a:lvl1pPr>
          </a:lstStyle>
          <a:p>
            <a:r>
              <a:rPr lang="en-NZ" dirty="0"/>
              <a:t>Magazines Rank </a:t>
            </a:r>
            <a:r>
              <a:rPr lang="en-NZ" i="1" dirty="0"/>
              <a:t>Second</a:t>
            </a:r>
            <a:r>
              <a:rPr lang="en-NZ" dirty="0"/>
              <a:t> On </a:t>
            </a:r>
          </a:p>
          <a:p>
            <a:r>
              <a:rPr lang="en-NZ" dirty="0"/>
              <a:t>These Engagement Dimensions</a:t>
            </a:r>
          </a:p>
        </p:txBody>
      </p:sp>
    </p:spTree>
    <p:extLst>
      <p:ext uri="{BB962C8B-B14F-4D97-AF65-F5344CB8AC3E}">
        <p14:creationId xmlns:p14="http://schemas.microsoft.com/office/powerpoint/2010/main" val="213000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63480" y="1571351"/>
            <a:ext cx="1271016" cy="1271016"/>
            <a:chOff x="5787509" y="4114800"/>
            <a:chExt cx="1271016" cy="1271016"/>
          </a:xfrm>
          <a:solidFill>
            <a:srgbClr val="FF8300"/>
          </a:solidFill>
        </p:grpSpPr>
        <p:sp>
          <p:nvSpPr>
            <p:cNvPr id="5" name="Oval 4"/>
            <p:cNvSpPr/>
            <p:nvPr/>
          </p:nvSpPr>
          <p:spPr>
            <a:xfrm>
              <a:off x="5787509" y="4114800"/>
              <a:ext cx="1271016" cy="1271016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" name="Picture 5" descr="labor markets.emf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4498" y="4353524"/>
              <a:ext cx="637039" cy="793568"/>
            </a:xfrm>
            <a:prstGeom prst="rect">
              <a:avLst/>
            </a:prstGeom>
            <a:grpFill/>
          </p:spPr>
        </p:pic>
      </p:grpSp>
      <p:sp>
        <p:nvSpPr>
          <p:cNvPr id="7" name="Content Placeholder 30"/>
          <p:cNvSpPr txBox="1">
            <a:spLocks/>
          </p:cNvSpPr>
          <p:nvPr/>
        </p:nvSpPr>
        <p:spPr>
          <a:xfrm>
            <a:off x="1069976" y="3081091"/>
            <a:ext cx="6858024" cy="3016210"/>
          </a:xfrm>
          <a:prstGeom prst="rect">
            <a:avLst/>
          </a:prstGeom>
        </p:spPr>
        <p:txBody>
          <a:bodyPr vert="horz" wrap="square" lIns="91440" tIns="0" rIns="91440" bIns="0" rtlCol="0" anchor="t" anchorCtr="0">
            <a:sp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F5F5F"/>
              </a:buClr>
              <a:buFont typeface="Arial"/>
              <a:buNone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5F5F5F"/>
              </a:buClr>
              <a:buFont typeface="Arial" pitchFamily="34" charset="0"/>
              <a:buNone/>
              <a:defRPr sz="20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/>
              <a:buNone/>
              <a:defRPr sz="18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 pitchFamily="34" charset="0"/>
              <a:buNone/>
              <a:defRPr sz="16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 pitchFamily="34" charset="0"/>
              <a:buNone/>
              <a:defRPr sz="16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NZ" sz="2000" dirty="0">
                <a:latin typeface="Georgia" panose="02040502050405020303" pitchFamily="18" charset="0"/>
              </a:rPr>
              <a:t>There are currently </a:t>
            </a:r>
            <a:endParaRPr lang="en-NZ" sz="1600" dirty="0" smtClean="0">
              <a:latin typeface="Georgia" panose="02040502050405020303" pitchFamily="18" charset="0"/>
            </a:endParaRPr>
          </a:p>
          <a:p>
            <a:pPr algn="ctr"/>
            <a:r>
              <a:rPr lang="en-NZ" sz="4000" b="1" dirty="0" smtClean="0">
                <a:solidFill>
                  <a:srgbClr val="FF8300"/>
                </a:solidFill>
                <a:latin typeface="Georgia" panose="02040502050405020303" pitchFamily="18" charset="0"/>
              </a:rPr>
              <a:t>756,000 </a:t>
            </a:r>
            <a:br>
              <a:rPr lang="en-NZ" sz="4000" b="1" dirty="0" smtClean="0">
                <a:solidFill>
                  <a:srgbClr val="FF8300"/>
                </a:solidFill>
                <a:latin typeface="Georgia" panose="02040502050405020303" pitchFamily="18" charset="0"/>
              </a:rPr>
            </a:br>
            <a:r>
              <a:rPr lang="en-NZ" sz="3200" dirty="0" smtClean="0">
                <a:latin typeface="Georgia" panose="02040502050405020303" pitchFamily="18" charset="0"/>
              </a:rPr>
              <a:t>Business </a:t>
            </a:r>
            <a:r>
              <a:rPr lang="en-NZ" sz="3200" dirty="0">
                <a:latin typeface="Georgia" panose="02040502050405020303" pitchFamily="18" charset="0"/>
              </a:rPr>
              <a:t>Decision Makers </a:t>
            </a:r>
            <a:r>
              <a:rPr lang="en-NZ" sz="3200" dirty="0" smtClean="0">
                <a:latin typeface="Georgia" panose="02040502050405020303" pitchFamily="18" charset="0"/>
              </a:rPr>
              <a:t/>
            </a:r>
            <a:br>
              <a:rPr lang="en-NZ" sz="3200" dirty="0" smtClean="0">
                <a:latin typeface="Georgia" panose="02040502050405020303" pitchFamily="18" charset="0"/>
              </a:rPr>
            </a:br>
            <a:r>
              <a:rPr lang="en-NZ" sz="3200" dirty="0" smtClean="0">
                <a:latin typeface="Georgia" panose="02040502050405020303" pitchFamily="18" charset="0"/>
              </a:rPr>
              <a:t>in </a:t>
            </a:r>
            <a:r>
              <a:rPr lang="en-NZ" sz="3200" dirty="0">
                <a:latin typeface="Georgia" panose="02040502050405020303" pitchFamily="18" charset="0"/>
              </a:rPr>
              <a:t>New </a:t>
            </a:r>
            <a:r>
              <a:rPr lang="en-NZ" sz="3200" dirty="0" smtClean="0">
                <a:latin typeface="Georgia" panose="02040502050405020303" pitchFamily="18" charset="0"/>
              </a:rPr>
              <a:t>Zealand.</a:t>
            </a:r>
          </a:p>
          <a:p>
            <a:pPr algn="ctr"/>
            <a:endParaRPr lang="en-NZ" sz="1600" dirty="0" smtClean="0">
              <a:latin typeface="Georgia" panose="02040502050405020303" pitchFamily="18" charset="0"/>
            </a:endParaRPr>
          </a:p>
          <a:p>
            <a:pPr algn="ctr"/>
            <a:r>
              <a:rPr lang="en-NZ" sz="2000" dirty="0">
                <a:latin typeface="Georgia" panose="02040502050405020303" pitchFamily="18" charset="0"/>
              </a:rPr>
              <a:t>This equates to </a:t>
            </a:r>
            <a:r>
              <a:rPr lang="en-NZ" sz="2400" b="1" dirty="0">
                <a:latin typeface="Georgia" panose="02040502050405020303" pitchFamily="18" charset="0"/>
              </a:rPr>
              <a:t>21.1</a:t>
            </a:r>
            <a:r>
              <a:rPr lang="en-NZ" sz="2400" i="1" dirty="0">
                <a:latin typeface="Georgia" panose="02040502050405020303" pitchFamily="18" charset="0"/>
              </a:rPr>
              <a:t>%</a:t>
            </a:r>
            <a:r>
              <a:rPr lang="en-NZ" sz="2000" i="1" dirty="0">
                <a:solidFill>
                  <a:schemeClr val="accent1"/>
                </a:solidFill>
                <a:latin typeface="Georgia" panose="02040502050405020303" pitchFamily="18" charset="0"/>
              </a:rPr>
              <a:t> </a:t>
            </a:r>
            <a:r>
              <a:rPr lang="en-NZ" sz="2000" dirty="0">
                <a:latin typeface="Georgia" panose="02040502050405020303" pitchFamily="18" charset="0"/>
              </a:rPr>
              <a:t>of the population 15</a:t>
            </a:r>
            <a:r>
              <a:rPr lang="en-NZ" sz="2000" dirty="0" smtClean="0">
                <a:latin typeface="Georgia" panose="02040502050405020303" pitchFamily="18" charset="0"/>
              </a:rPr>
              <a:t>+</a:t>
            </a:r>
            <a:endParaRPr lang="en-NZ" sz="2000" dirty="0">
              <a:latin typeface="Georgia" panose="02040502050405020303" pitchFamily="18" charset="0"/>
            </a:endParaRPr>
          </a:p>
          <a:p>
            <a:pPr algn="ctr"/>
            <a:endParaRPr lang="en-US" sz="1600" dirty="0" smtClean="0"/>
          </a:p>
          <a:p>
            <a:pPr algn="ctr"/>
            <a:endParaRPr lang="en-NZ" sz="1600" dirty="0"/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2791129" y="6299787"/>
            <a:ext cx="8165465" cy="365760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60"/>
              </a:spcBef>
              <a:buClr>
                <a:srgbClr val="5F5F5F"/>
              </a:buClr>
              <a:buFont typeface="Arial"/>
              <a:buNone/>
              <a:defRPr sz="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5F5F5F"/>
              </a:buClr>
              <a:buFont typeface="Arial" pitchFamily="34" charset="0"/>
              <a:buNone/>
              <a:defRPr sz="20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/>
              <a:buNone/>
              <a:defRPr sz="18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 pitchFamily="34" charset="0"/>
              <a:buNone/>
              <a:defRPr sz="16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 pitchFamily="34" charset="0"/>
              <a:buNone/>
              <a:defRPr sz="16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"/>
              </a:spcBef>
              <a:spcAft>
                <a:spcPts val="0"/>
              </a:spcAft>
              <a:buClr>
                <a:srgbClr val="5F5F5F"/>
              </a:buClr>
              <a:buSzTx/>
              <a:buFont typeface="Arial"/>
              <a:buNone/>
              <a:tabLst/>
              <a:defRPr/>
            </a:pPr>
            <a:r>
              <a:rPr kumimoji="0" lang="en-NZ" sz="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Source: Nielsen CMI Q2 2013 – Q1 2014.  Base: All People 10+</a:t>
            </a:r>
            <a:endParaRPr kumimoji="0" lang="en-NZ" sz="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49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26941" y="2459504"/>
            <a:ext cx="7090118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</a:defRPr>
            </a:lvl1pPr>
          </a:lstStyle>
          <a:p>
            <a:r>
              <a:rPr lang="en-NZ" dirty="0"/>
              <a:t>Amongst </a:t>
            </a:r>
            <a:r>
              <a:rPr lang="en-NZ" i="1" dirty="0"/>
              <a:t>Business Decision Makers</a:t>
            </a:r>
            <a:r>
              <a:rPr lang="en-NZ" dirty="0"/>
              <a:t>, magazines are second only to cinema for being a </a:t>
            </a:r>
            <a:r>
              <a:rPr lang="en-NZ" i="1" dirty="0"/>
              <a:t>personal treat</a:t>
            </a:r>
            <a:r>
              <a:rPr lang="en-NZ" dirty="0" smtClean="0"/>
              <a:t>.</a:t>
            </a:r>
          </a:p>
          <a:p>
            <a:endParaRPr lang="en-NZ" dirty="0"/>
          </a:p>
          <a:p>
            <a:r>
              <a:rPr lang="en-NZ" dirty="0"/>
              <a:t>They are ranked only second after </a:t>
            </a:r>
            <a:r>
              <a:rPr lang="en-NZ" dirty="0" smtClean="0"/>
              <a:t>TV</a:t>
            </a:r>
          </a:p>
          <a:p>
            <a:r>
              <a:rPr lang="en-NZ" dirty="0" smtClean="0"/>
              <a:t> </a:t>
            </a:r>
            <a:r>
              <a:rPr lang="en-NZ" dirty="0"/>
              <a:t>for </a:t>
            </a:r>
            <a:r>
              <a:rPr lang="en-NZ" i="1" dirty="0" smtClean="0"/>
              <a:t>entertainment</a:t>
            </a:r>
            <a:r>
              <a:rPr lang="en-NZ" dirty="0" smtClean="0"/>
              <a:t>.</a:t>
            </a:r>
            <a:endParaRPr lang="en-NZ" dirty="0"/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2866303" y="6278157"/>
            <a:ext cx="8160322" cy="315118"/>
          </a:xfrm>
          <a:prstGeom prst="rect">
            <a:avLst/>
          </a:prstGeom>
        </p:spPr>
        <p:txBody>
          <a:bodyPr vert="horz" wrap="square" lIns="91440" tIns="0" rIns="91440" bIns="0" rtlCol="0" anchor="t" anchorCtr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F5F5F"/>
              </a:buClr>
              <a:buFont typeface="Arial"/>
              <a:buNone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5F5F5F"/>
              </a:buClr>
              <a:buFont typeface="Arial" pitchFamily="34" charset="0"/>
              <a:buNone/>
              <a:defRPr sz="20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/>
              <a:buNone/>
              <a:defRPr sz="18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 pitchFamily="34" charset="0"/>
              <a:buNone/>
              <a:defRPr sz="16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 pitchFamily="34" charset="0"/>
              <a:buNone/>
              <a:defRPr sz="16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Tx/>
              <a:buFont typeface="Arial"/>
              <a:buNone/>
              <a:tabLst/>
              <a:defRPr/>
            </a:pPr>
            <a:r>
              <a:rPr kumimoji="0" lang="en-NZ" sz="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Source: Nielsen CMI Q2 2013 – Q1 2014.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Tx/>
              <a:buFont typeface="Arial"/>
              <a:buNone/>
              <a:tabLst/>
              <a:defRPr/>
            </a:pPr>
            <a:endParaRPr kumimoji="0" lang="en-NZ" sz="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Tx/>
              <a:buFont typeface="Arial"/>
              <a:buNone/>
              <a:tabLst/>
              <a:defRPr/>
            </a:pPr>
            <a:r>
              <a:rPr kumimoji="0" lang="en-NZ" sz="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Base: All People 15+; Target: Business Decision Makers - 756,000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Tx/>
              <a:buFont typeface="Arial"/>
              <a:buNone/>
              <a:tabLst/>
              <a:defRPr/>
            </a:pPr>
            <a:endParaRPr kumimoji="0" lang="en-NZ" sz="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67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95407" y="383453"/>
            <a:ext cx="6830277" cy="562571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 cap="all" baseline="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NZ" sz="2400" cap="none" dirty="0" smtClean="0">
                <a:solidFill>
                  <a:prstClr val="black"/>
                </a:solidFill>
                <a:latin typeface="Georgia" panose="02040502050405020303" pitchFamily="18" charset="0"/>
              </a:rPr>
              <a:t>What Do Business Decision Makers </a:t>
            </a:r>
          </a:p>
          <a:p>
            <a:pPr>
              <a:defRPr/>
            </a:pPr>
            <a:r>
              <a:rPr lang="en-NZ" sz="2400" cap="none" dirty="0" smtClean="0">
                <a:solidFill>
                  <a:prstClr val="black"/>
                </a:solidFill>
                <a:latin typeface="Georgia" panose="02040502050405020303" pitchFamily="18" charset="0"/>
              </a:rPr>
              <a:t>Think Of Magazines?</a:t>
            </a:r>
            <a:endParaRPr lang="en-NZ" sz="2400" cap="none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020332" y="1412776"/>
            <a:ext cx="2016224" cy="2016224"/>
          </a:xfrm>
          <a:prstGeom prst="ellipse">
            <a:avLst/>
          </a:prstGeom>
          <a:solidFill>
            <a:srgbClr val="7D9BCC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lang="en-NZ" dirty="0">
                <a:solidFill>
                  <a:srgbClr val="000000"/>
                </a:solidFill>
                <a:latin typeface="Georgia" panose="02040502050405020303" pitchFamily="18" charset="0"/>
              </a:rPr>
              <a:t>It is my personal </a:t>
            </a:r>
            <a:r>
              <a:rPr lang="en-NZ" i="1" dirty="0">
                <a:solidFill>
                  <a:srgbClr val="000000"/>
                </a:solidFill>
                <a:latin typeface="Georgia" panose="02040502050405020303" pitchFamily="18" charset="0"/>
              </a:rPr>
              <a:t>treat</a:t>
            </a:r>
          </a:p>
          <a:p>
            <a:pPr algn="ctr" defTabSz="914400"/>
            <a:r>
              <a:rPr lang="en-NZ" i="1" dirty="0">
                <a:solidFill>
                  <a:srgbClr val="000000"/>
                </a:solidFill>
                <a:latin typeface="Georgia" panose="02040502050405020303" pitchFamily="18" charset="0"/>
              </a:rPr>
              <a:t>52%</a:t>
            </a:r>
          </a:p>
        </p:txBody>
      </p:sp>
      <p:sp>
        <p:nvSpPr>
          <p:cNvPr id="8" name="Oval 7"/>
          <p:cNvSpPr/>
          <p:nvPr/>
        </p:nvSpPr>
        <p:spPr>
          <a:xfrm>
            <a:off x="6304158" y="3794291"/>
            <a:ext cx="2016224" cy="2016224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lang="en-NZ" sz="1400" dirty="0">
                <a:solidFill>
                  <a:srgbClr val="000000"/>
                </a:solidFill>
                <a:latin typeface="Georgia" panose="02040502050405020303" pitchFamily="18" charset="0"/>
              </a:rPr>
              <a:t>It is </a:t>
            </a:r>
            <a:r>
              <a:rPr lang="en-NZ" sz="14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good</a:t>
            </a:r>
          </a:p>
          <a:p>
            <a:pPr algn="ctr" defTabSz="914400"/>
            <a:r>
              <a:rPr lang="en-NZ" sz="1400" i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entertainment</a:t>
            </a:r>
            <a:r>
              <a:rPr lang="en-NZ" sz="1400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NZ" sz="1400" dirty="0">
                <a:solidFill>
                  <a:srgbClr val="000000"/>
                </a:solidFill>
                <a:latin typeface="Georgia" panose="02040502050405020303" pitchFamily="18" charset="0"/>
              </a:rPr>
              <a:t>value</a:t>
            </a:r>
          </a:p>
          <a:p>
            <a:pPr algn="ctr" defTabSz="914400"/>
            <a:r>
              <a:rPr lang="en-NZ" i="1" dirty="0">
                <a:solidFill>
                  <a:srgbClr val="000000"/>
                </a:solidFill>
                <a:latin typeface="Georgia" panose="02040502050405020303" pitchFamily="18" charset="0"/>
              </a:rPr>
              <a:t>61%</a:t>
            </a:r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2809067" y="6341500"/>
            <a:ext cx="8160322" cy="315118"/>
          </a:xfrm>
          <a:prstGeom prst="rect">
            <a:avLst/>
          </a:prstGeom>
        </p:spPr>
        <p:txBody>
          <a:bodyPr vert="horz" wrap="square" lIns="91440" tIns="0" rIns="91440" bIns="0" rtlCol="0" anchor="t" anchorCtr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F5F5F"/>
              </a:buClr>
              <a:buFont typeface="Arial"/>
              <a:buNone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5F5F5F"/>
              </a:buClr>
              <a:buFont typeface="Arial" pitchFamily="34" charset="0"/>
              <a:buNone/>
              <a:defRPr sz="20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/>
              <a:buNone/>
              <a:defRPr sz="18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 pitchFamily="34" charset="0"/>
              <a:buNone/>
              <a:defRPr sz="16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 pitchFamily="34" charset="0"/>
              <a:buNone/>
              <a:defRPr sz="16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NZ" sz="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Source: Nielsen CMI Q2 2013 – Q1 2014.  </a:t>
            </a:r>
          </a:p>
          <a:p>
            <a:pPr>
              <a:defRPr/>
            </a:pPr>
            <a:endParaRPr lang="en-NZ" sz="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en-NZ" sz="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Base: Business Decision Makers – 756,000</a:t>
            </a:r>
            <a:endParaRPr lang="en-NZ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563888" y="1180991"/>
            <a:ext cx="2016224" cy="2016224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lang="en-NZ" sz="1600" dirty="0">
                <a:solidFill>
                  <a:srgbClr val="000000"/>
                </a:solidFill>
                <a:latin typeface="Georgia" panose="02040502050405020303" pitchFamily="18" charset="0"/>
              </a:rPr>
              <a:t>Information I get from this media is </a:t>
            </a:r>
            <a:r>
              <a:rPr lang="en-NZ" sz="1600" i="1" dirty="0">
                <a:solidFill>
                  <a:srgbClr val="000000"/>
                </a:solidFill>
                <a:latin typeface="Georgia" panose="02040502050405020303" pitchFamily="18" charset="0"/>
              </a:rPr>
              <a:t>trustworthy</a:t>
            </a:r>
          </a:p>
          <a:p>
            <a:pPr algn="ctr" defTabSz="914400"/>
            <a:r>
              <a:rPr lang="en-NZ" i="1" dirty="0">
                <a:solidFill>
                  <a:srgbClr val="000000"/>
                </a:solidFill>
                <a:latin typeface="Georgia" panose="02040502050405020303" pitchFamily="18" charset="0"/>
              </a:rPr>
              <a:t>55%</a:t>
            </a:r>
          </a:p>
        </p:txBody>
      </p:sp>
      <p:sp>
        <p:nvSpPr>
          <p:cNvPr id="13" name="Oval 12"/>
          <p:cNvSpPr/>
          <p:nvPr/>
        </p:nvSpPr>
        <p:spPr>
          <a:xfrm>
            <a:off x="6304158" y="1415958"/>
            <a:ext cx="2016224" cy="2016224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lang="en-NZ" dirty="0">
                <a:solidFill>
                  <a:prstClr val="black"/>
                </a:solidFill>
                <a:latin typeface="Georgia" panose="02040502050405020303" pitchFamily="18" charset="0"/>
              </a:rPr>
              <a:t>It puts me in </a:t>
            </a:r>
            <a:r>
              <a:rPr lang="en-NZ" dirty="0" smtClean="0">
                <a:solidFill>
                  <a:prstClr val="black"/>
                </a:solidFill>
                <a:latin typeface="Georgia" panose="02040502050405020303" pitchFamily="18" charset="0"/>
              </a:rPr>
              <a:t>a</a:t>
            </a:r>
          </a:p>
          <a:p>
            <a:pPr algn="ctr" defTabSz="914400"/>
            <a:r>
              <a:rPr lang="en-NZ" dirty="0" smtClean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NZ" i="1" dirty="0">
                <a:solidFill>
                  <a:prstClr val="black"/>
                </a:solidFill>
                <a:latin typeface="Georgia" panose="02040502050405020303" pitchFamily="18" charset="0"/>
              </a:rPr>
              <a:t>good mood</a:t>
            </a:r>
          </a:p>
          <a:p>
            <a:pPr algn="ctr" defTabSz="914400"/>
            <a:r>
              <a:rPr lang="en-NZ" i="1" dirty="0">
                <a:solidFill>
                  <a:prstClr val="black"/>
                </a:solidFill>
                <a:latin typeface="Georgia" panose="02040502050405020303" pitchFamily="18" charset="0"/>
              </a:rPr>
              <a:t>51%</a:t>
            </a:r>
          </a:p>
        </p:txBody>
      </p:sp>
      <p:sp>
        <p:nvSpPr>
          <p:cNvPr id="15" name="Oval 14"/>
          <p:cNvSpPr/>
          <p:nvPr/>
        </p:nvSpPr>
        <p:spPr>
          <a:xfrm>
            <a:off x="3533125" y="3432182"/>
            <a:ext cx="2016224" cy="2016224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lang="en-NZ" dirty="0">
                <a:solidFill>
                  <a:srgbClr val="000000"/>
                </a:solidFill>
                <a:latin typeface="Georgia" panose="02040502050405020303" pitchFamily="18" charset="0"/>
              </a:rPr>
              <a:t>I </a:t>
            </a:r>
            <a:r>
              <a:rPr lang="en-NZ" dirty="0" smtClean="0">
                <a:solidFill>
                  <a:srgbClr val="000000"/>
                </a:solidFill>
                <a:latin typeface="Georgia" panose="02040502050405020303" pitchFamily="18" charset="0"/>
              </a:rPr>
              <a:t>get</a:t>
            </a:r>
          </a:p>
          <a:p>
            <a:pPr algn="ctr" defTabSz="914400"/>
            <a:r>
              <a:rPr lang="en-NZ" dirty="0" smtClean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NZ" i="1" dirty="0">
                <a:solidFill>
                  <a:srgbClr val="000000"/>
                </a:solidFill>
                <a:latin typeface="Georgia" panose="02040502050405020303" pitchFamily="18" charset="0"/>
              </a:rPr>
              <a:t>caught up </a:t>
            </a:r>
            <a:r>
              <a:rPr lang="en-NZ" dirty="0">
                <a:solidFill>
                  <a:srgbClr val="000000"/>
                </a:solidFill>
                <a:latin typeface="Georgia" panose="02040502050405020303" pitchFamily="18" charset="0"/>
              </a:rPr>
              <a:t>with this media</a:t>
            </a:r>
          </a:p>
          <a:p>
            <a:pPr algn="ctr" defTabSz="914400"/>
            <a:r>
              <a:rPr lang="en-NZ" i="1" dirty="0">
                <a:solidFill>
                  <a:srgbClr val="000000"/>
                </a:solidFill>
                <a:latin typeface="Georgia" panose="02040502050405020303" pitchFamily="18" charset="0"/>
              </a:rPr>
              <a:t>46%</a:t>
            </a:r>
          </a:p>
        </p:txBody>
      </p:sp>
      <p:sp>
        <p:nvSpPr>
          <p:cNvPr id="16" name="Oval 15"/>
          <p:cNvSpPr/>
          <p:nvPr/>
        </p:nvSpPr>
        <p:spPr>
          <a:xfrm>
            <a:off x="919224" y="3794291"/>
            <a:ext cx="2016224" cy="2016224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lang="en-NZ" dirty="0">
                <a:solidFill>
                  <a:srgbClr val="000000"/>
                </a:solidFill>
                <a:latin typeface="Georgia" panose="02040502050405020303" pitchFamily="18" charset="0"/>
              </a:rPr>
              <a:t>Information I get from this media is </a:t>
            </a:r>
            <a:r>
              <a:rPr lang="en-NZ" i="1" dirty="0">
                <a:solidFill>
                  <a:srgbClr val="000000"/>
                </a:solidFill>
                <a:latin typeface="Georgia" panose="02040502050405020303" pitchFamily="18" charset="0"/>
              </a:rPr>
              <a:t>credible</a:t>
            </a:r>
          </a:p>
          <a:p>
            <a:pPr algn="ctr" defTabSz="914400"/>
            <a:r>
              <a:rPr lang="en-NZ" i="1" dirty="0">
                <a:solidFill>
                  <a:srgbClr val="000000"/>
                </a:solidFill>
                <a:latin typeface="Georgia" panose="02040502050405020303" pitchFamily="18" charset="0"/>
              </a:rPr>
              <a:t>55%</a:t>
            </a:r>
          </a:p>
        </p:txBody>
      </p:sp>
    </p:spTree>
    <p:extLst>
      <p:ext uri="{BB962C8B-B14F-4D97-AF65-F5344CB8AC3E}">
        <p14:creationId xmlns:p14="http://schemas.microsoft.com/office/powerpoint/2010/main" val="205816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 txBox="1">
            <a:spLocks/>
          </p:cNvSpPr>
          <p:nvPr/>
        </p:nvSpPr>
        <p:spPr>
          <a:xfrm>
            <a:off x="248264" y="454209"/>
            <a:ext cx="8165465" cy="571500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 cap="all" baseline="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</a:rPr>
              <a:t>Media Engagement</a:t>
            </a: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  <p:graphicFrame>
        <p:nvGraphicFramePr>
          <p:cNvPr id="12" name="Char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3749794"/>
              </p:ext>
            </p:extLst>
          </p:nvPr>
        </p:nvGraphicFramePr>
        <p:xfrm>
          <a:off x="480280" y="1988840"/>
          <a:ext cx="7920880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 Placeholder 2"/>
          <p:cNvSpPr txBox="1">
            <a:spLocks/>
          </p:cNvSpPr>
          <p:nvPr/>
        </p:nvSpPr>
        <p:spPr>
          <a:xfrm>
            <a:off x="3547157" y="1673722"/>
            <a:ext cx="8165465" cy="315118"/>
          </a:xfrm>
          <a:prstGeom prst="rect">
            <a:avLst/>
          </a:prstGeom>
        </p:spPr>
        <p:txBody>
          <a:bodyPr vert="horz" wrap="square" lIns="91440" tIns="0" rIns="91440" bIns="0" rtlCol="0" anchor="t" anchorCtr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F5F5F"/>
              </a:buClr>
              <a:buFont typeface="Arial"/>
              <a:buNone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5F5F5F"/>
              </a:buClr>
              <a:buFont typeface="Arial" pitchFamily="34" charset="0"/>
              <a:buNone/>
              <a:defRPr sz="20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/>
              <a:buNone/>
              <a:defRPr sz="18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 pitchFamily="34" charset="0"/>
              <a:buNone/>
              <a:defRPr sz="16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 pitchFamily="34" charset="0"/>
              <a:buNone/>
              <a:defRPr sz="16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NZ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</a:rPr>
              <a:t>It is my personal treat</a:t>
            </a:r>
            <a:endParaRPr kumimoji="0" lang="en-NZ" sz="2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2809067" y="6341500"/>
            <a:ext cx="8160322" cy="315118"/>
          </a:xfrm>
          <a:prstGeom prst="rect">
            <a:avLst/>
          </a:prstGeom>
        </p:spPr>
        <p:txBody>
          <a:bodyPr vert="horz" wrap="square" lIns="91440" tIns="0" rIns="91440" bIns="0" rtlCol="0" anchor="t" anchorCtr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F5F5F"/>
              </a:buClr>
              <a:buFont typeface="Arial"/>
              <a:buNone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5F5F5F"/>
              </a:buClr>
              <a:buFont typeface="Arial" pitchFamily="34" charset="0"/>
              <a:buNone/>
              <a:defRPr sz="20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/>
              <a:buNone/>
              <a:defRPr sz="18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 pitchFamily="34" charset="0"/>
              <a:buNone/>
              <a:defRPr sz="16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 pitchFamily="34" charset="0"/>
              <a:buNone/>
              <a:defRPr sz="16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NZ" sz="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Source: Nielsen CMI Q2 2013 – Q1 2014.  </a:t>
            </a:r>
          </a:p>
          <a:p>
            <a:pPr>
              <a:defRPr/>
            </a:pPr>
            <a:endParaRPr lang="en-NZ" sz="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en-NZ" sz="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Base: Business Decision Makers – 756,000</a:t>
            </a:r>
            <a:endParaRPr lang="en-NZ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25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52169" y="461192"/>
            <a:ext cx="6830277" cy="562571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 cap="all" baseline="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NZ" sz="2400" cap="none" dirty="0" smtClean="0">
                <a:solidFill>
                  <a:prstClr val="black"/>
                </a:solidFill>
                <a:latin typeface="Georgia" panose="02040502050405020303" pitchFamily="18" charset="0"/>
              </a:rPr>
              <a:t>What Do Business Decision Makers</a:t>
            </a:r>
          </a:p>
          <a:p>
            <a:pPr>
              <a:defRPr/>
            </a:pPr>
            <a:r>
              <a:rPr lang="en-NZ" sz="2400" cap="none" dirty="0" smtClean="0">
                <a:solidFill>
                  <a:prstClr val="black"/>
                </a:solidFill>
                <a:latin typeface="Georgia" panose="02040502050405020303" pitchFamily="18" charset="0"/>
              </a:rPr>
              <a:t>Think Of Magazines?</a:t>
            </a:r>
            <a:endParaRPr lang="en-NZ" sz="2400" cap="none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018140" y="1435773"/>
            <a:ext cx="2016224" cy="2016224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lang="en-NZ" dirty="0">
                <a:solidFill>
                  <a:srgbClr val="000000"/>
                </a:solidFill>
                <a:latin typeface="Georgia" panose="02040502050405020303" pitchFamily="18" charset="0"/>
              </a:rPr>
              <a:t>It is my personal </a:t>
            </a:r>
            <a:r>
              <a:rPr lang="en-NZ" i="1" dirty="0">
                <a:solidFill>
                  <a:srgbClr val="000000"/>
                </a:solidFill>
                <a:latin typeface="Georgia" panose="02040502050405020303" pitchFamily="18" charset="0"/>
              </a:rPr>
              <a:t>treat</a:t>
            </a:r>
          </a:p>
          <a:p>
            <a:pPr algn="ctr" defTabSz="914400"/>
            <a:r>
              <a:rPr lang="en-NZ" i="1" dirty="0">
                <a:solidFill>
                  <a:srgbClr val="000000"/>
                </a:solidFill>
                <a:latin typeface="Georgia" panose="02040502050405020303" pitchFamily="18" charset="0"/>
              </a:rPr>
              <a:t>52%</a:t>
            </a:r>
          </a:p>
        </p:txBody>
      </p:sp>
      <p:sp>
        <p:nvSpPr>
          <p:cNvPr id="8" name="Oval 7"/>
          <p:cNvSpPr/>
          <p:nvPr/>
        </p:nvSpPr>
        <p:spPr>
          <a:xfrm>
            <a:off x="6074334" y="3788739"/>
            <a:ext cx="2016224" cy="2016224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lang="en-NZ" sz="1400" dirty="0">
                <a:solidFill>
                  <a:srgbClr val="000000"/>
                </a:solidFill>
                <a:latin typeface="Georgia" panose="02040502050405020303" pitchFamily="18" charset="0"/>
              </a:rPr>
              <a:t>It is </a:t>
            </a:r>
            <a:r>
              <a:rPr lang="en-NZ" sz="14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good</a:t>
            </a:r>
          </a:p>
          <a:p>
            <a:pPr algn="ctr" defTabSz="914400"/>
            <a:r>
              <a:rPr lang="en-NZ" sz="1400" i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entertainment</a:t>
            </a:r>
            <a:r>
              <a:rPr lang="en-NZ" sz="1400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NZ" sz="1400" dirty="0">
                <a:solidFill>
                  <a:srgbClr val="000000"/>
                </a:solidFill>
                <a:latin typeface="Georgia" panose="02040502050405020303" pitchFamily="18" charset="0"/>
              </a:rPr>
              <a:t>value</a:t>
            </a:r>
          </a:p>
          <a:p>
            <a:pPr algn="ctr" defTabSz="914400"/>
            <a:r>
              <a:rPr lang="en-NZ" sz="1600" i="1" dirty="0">
                <a:solidFill>
                  <a:srgbClr val="000000"/>
                </a:solidFill>
                <a:latin typeface="Georgia" panose="02040502050405020303" pitchFamily="18" charset="0"/>
              </a:rPr>
              <a:t>61%</a:t>
            </a:r>
          </a:p>
        </p:txBody>
      </p:sp>
      <p:sp>
        <p:nvSpPr>
          <p:cNvPr id="12" name="Oval 11"/>
          <p:cNvSpPr/>
          <p:nvPr/>
        </p:nvSpPr>
        <p:spPr>
          <a:xfrm>
            <a:off x="3599137" y="1247591"/>
            <a:ext cx="2016224" cy="2016224"/>
          </a:xfrm>
          <a:prstGeom prst="ellipse">
            <a:avLst/>
          </a:prstGeom>
          <a:solidFill>
            <a:srgbClr val="B9DD16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lang="en-NZ" sz="1600" dirty="0">
                <a:solidFill>
                  <a:srgbClr val="000000"/>
                </a:solidFill>
                <a:latin typeface="Georgia" panose="02040502050405020303" pitchFamily="18" charset="0"/>
              </a:rPr>
              <a:t>Information I get from this media is </a:t>
            </a:r>
            <a:r>
              <a:rPr lang="en-NZ" sz="1600" i="1" dirty="0">
                <a:solidFill>
                  <a:srgbClr val="000000"/>
                </a:solidFill>
                <a:latin typeface="Georgia" panose="02040502050405020303" pitchFamily="18" charset="0"/>
              </a:rPr>
              <a:t>trustworthy</a:t>
            </a:r>
          </a:p>
          <a:p>
            <a:pPr algn="ctr" defTabSz="914400"/>
            <a:r>
              <a:rPr lang="en-NZ" i="1" dirty="0">
                <a:solidFill>
                  <a:srgbClr val="000000"/>
                </a:solidFill>
                <a:latin typeface="Georgia" panose="02040502050405020303" pitchFamily="18" charset="0"/>
              </a:rPr>
              <a:t>55%</a:t>
            </a:r>
          </a:p>
        </p:txBody>
      </p:sp>
      <p:sp>
        <p:nvSpPr>
          <p:cNvPr id="13" name="Oval 12"/>
          <p:cNvSpPr/>
          <p:nvPr/>
        </p:nvSpPr>
        <p:spPr>
          <a:xfrm>
            <a:off x="6165656" y="1435773"/>
            <a:ext cx="2016224" cy="2016224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lang="en-NZ" dirty="0">
                <a:solidFill>
                  <a:prstClr val="black"/>
                </a:solidFill>
                <a:latin typeface="Georgia" panose="02040502050405020303" pitchFamily="18" charset="0"/>
              </a:rPr>
              <a:t>It puts me in </a:t>
            </a:r>
            <a:r>
              <a:rPr lang="en-NZ" dirty="0" smtClean="0">
                <a:solidFill>
                  <a:prstClr val="black"/>
                </a:solidFill>
                <a:latin typeface="Georgia" panose="02040502050405020303" pitchFamily="18" charset="0"/>
              </a:rPr>
              <a:t>a</a:t>
            </a:r>
          </a:p>
          <a:p>
            <a:pPr algn="ctr" defTabSz="914400"/>
            <a:r>
              <a:rPr lang="en-NZ" dirty="0" smtClean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NZ" i="1" dirty="0">
                <a:solidFill>
                  <a:prstClr val="black"/>
                </a:solidFill>
                <a:latin typeface="Georgia" panose="02040502050405020303" pitchFamily="18" charset="0"/>
              </a:rPr>
              <a:t>good mood</a:t>
            </a:r>
          </a:p>
          <a:p>
            <a:pPr algn="ctr" defTabSz="914400"/>
            <a:r>
              <a:rPr lang="en-NZ" i="1" dirty="0">
                <a:solidFill>
                  <a:prstClr val="black"/>
                </a:solidFill>
                <a:latin typeface="Georgia" panose="02040502050405020303" pitchFamily="18" charset="0"/>
              </a:rPr>
              <a:t>51%</a:t>
            </a:r>
          </a:p>
        </p:txBody>
      </p:sp>
      <p:sp>
        <p:nvSpPr>
          <p:cNvPr id="15" name="Oval 14"/>
          <p:cNvSpPr/>
          <p:nvPr/>
        </p:nvSpPr>
        <p:spPr>
          <a:xfrm>
            <a:off x="3599137" y="3610462"/>
            <a:ext cx="2016224" cy="2016224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lang="en-NZ" dirty="0">
                <a:solidFill>
                  <a:srgbClr val="000000"/>
                </a:solidFill>
                <a:latin typeface="Georgia" panose="02040502050405020303" pitchFamily="18" charset="0"/>
              </a:rPr>
              <a:t>I </a:t>
            </a:r>
            <a:r>
              <a:rPr lang="en-NZ" dirty="0" smtClean="0">
                <a:solidFill>
                  <a:srgbClr val="000000"/>
                </a:solidFill>
                <a:latin typeface="Georgia" panose="02040502050405020303" pitchFamily="18" charset="0"/>
              </a:rPr>
              <a:t>get</a:t>
            </a:r>
          </a:p>
          <a:p>
            <a:pPr algn="ctr" defTabSz="914400"/>
            <a:r>
              <a:rPr lang="en-NZ" dirty="0" smtClean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NZ" i="1" dirty="0">
                <a:solidFill>
                  <a:srgbClr val="000000"/>
                </a:solidFill>
                <a:latin typeface="Georgia" panose="02040502050405020303" pitchFamily="18" charset="0"/>
              </a:rPr>
              <a:t>caught up </a:t>
            </a:r>
            <a:r>
              <a:rPr lang="en-NZ" dirty="0">
                <a:solidFill>
                  <a:srgbClr val="000000"/>
                </a:solidFill>
                <a:latin typeface="Georgia" panose="02040502050405020303" pitchFamily="18" charset="0"/>
              </a:rPr>
              <a:t>with this media</a:t>
            </a:r>
          </a:p>
          <a:p>
            <a:pPr algn="ctr" defTabSz="914400"/>
            <a:r>
              <a:rPr lang="en-NZ" i="1" dirty="0">
                <a:solidFill>
                  <a:srgbClr val="000000"/>
                </a:solidFill>
                <a:latin typeface="Georgia" panose="02040502050405020303" pitchFamily="18" charset="0"/>
              </a:rPr>
              <a:t>46%</a:t>
            </a:r>
          </a:p>
        </p:txBody>
      </p:sp>
      <p:sp>
        <p:nvSpPr>
          <p:cNvPr id="16" name="Oval 15"/>
          <p:cNvSpPr/>
          <p:nvPr/>
        </p:nvSpPr>
        <p:spPr>
          <a:xfrm>
            <a:off x="1176159" y="3788739"/>
            <a:ext cx="2016224" cy="2016224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lang="en-NZ" dirty="0">
                <a:solidFill>
                  <a:srgbClr val="000000"/>
                </a:solidFill>
                <a:latin typeface="Georgia" panose="02040502050405020303" pitchFamily="18" charset="0"/>
              </a:rPr>
              <a:t>Information I get from this media is </a:t>
            </a:r>
            <a:r>
              <a:rPr lang="en-NZ" i="1" dirty="0">
                <a:solidFill>
                  <a:srgbClr val="000000"/>
                </a:solidFill>
                <a:latin typeface="Georgia" panose="02040502050405020303" pitchFamily="18" charset="0"/>
              </a:rPr>
              <a:t>credible</a:t>
            </a:r>
          </a:p>
          <a:p>
            <a:pPr algn="ctr" defTabSz="914400"/>
            <a:r>
              <a:rPr lang="en-NZ" i="1" dirty="0">
                <a:solidFill>
                  <a:srgbClr val="000000"/>
                </a:solidFill>
                <a:latin typeface="Georgia" panose="02040502050405020303" pitchFamily="18" charset="0"/>
              </a:rPr>
              <a:t>55%</a:t>
            </a:r>
          </a:p>
        </p:txBody>
      </p:sp>
      <p:sp>
        <p:nvSpPr>
          <p:cNvPr id="14" name="Text Placeholder 4"/>
          <p:cNvSpPr txBox="1">
            <a:spLocks/>
          </p:cNvSpPr>
          <p:nvPr/>
        </p:nvSpPr>
        <p:spPr>
          <a:xfrm>
            <a:off x="2809067" y="6341500"/>
            <a:ext cx="8160322" cy="315118"/>
          </a:xfrm>
          <a:prstGeom prst="rect">
            <a:avLst/>
          </a:prstGeom>
        </p:spPr>
        <p:txBody>
          <a:bodyPr vert="horz" wrap="square" lIns="91440" tIns="0" rIns="91440" bIns="0" rtlCol="0" anchor="t" anchorCtr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F5F5F"/>
              </a:buClr>
              <a:buFont typeface="Arial"/>
              <a:buNone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5F5F5F"/>
              </a:buClr>
              <a:buFont typeface="Arial" pitchFamily="34" charset="0"/>
              <a:buNone/>
              <a:defRPr sz="20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/>
              <a:buNone/>
              <a:defRPr sz="18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 pitchFamily="34" charset="0"/>
              <a:buNone/>
              <a:defRPr sz="16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 pitchFamily="34" charset="0"/>
              <a:buNone/>
              <a:defRPr sz="16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NZ" sz="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Source: Nielsen CMI Q2 2013 – Q1 2014.  </a:t>
            </a:r>
          </a:p>
          <a:p>
            <a:pPr>
              <a:defRPr/>
            </a:pPr>
            <a:endParaRPr lang="en-NZ" sz="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en-NZ" sz="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Base: Business Decision Makers – 756,000</a:t>
            </a:r>
            <a:endParaRPr lang="en-NZ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35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275561" y="453146"/>
            <a:ext cx="8165465" cy="571500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 cap="all" baseline="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</a:rPr>
              <a:t>Media Engagement</a:t>
            </a: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  <p:graphicFrame>
        <p:nvGraphicFramePr>
          <p:cNvPr id="4" name="Char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6743991"/>
              </p:ext>
            </p:extLst>
          </p:nvPr>
        </p:nvGraphicFramePr>
        <p:xfrm>
          <a:off x="371096" y="1971459"/>
          <a:ext cx="7920880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2"/>
          <p:cNvSpPr txBox="1">
            <a:spLocks/>
          </p:cNvSpPr>
          <p:nvPr/>
        </p:nvSpPr>
        <p:spPr>
          <a:xfrm>
            <a:off x="2138590" y="1813900"/>
            <a:ext cx="8165465" cy="315118"/>
          </a:xfrm>
          <a:prstGeom prst="rect">
            <a:avLst/>
          </a:prstGeom>
        </p:spPr>
        <p:txBody>
          <a:bodyPr vert="horz" wrap="square" lIns="91440" tIns="0" rIns="91440" bIns="0" rtlCol="0" anchor="t" anchorCtr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F5F5F"/>
              </a:buClr>
              <a:buFont typeface="Arial"/>
              <a:buNone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5F5F5F"/>
              </a:buClr>
              <a:buFont typeface="Arial" pitchFamily="34" charset="0"/>
              <a:buNone/>
              <a:defRPr sz="20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/>
              <a:buNone/>
              <a:defRPr sz="18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 pitchFamily="34" charset="0"/>
              <a:buNone/>
              <a:defRPr sz="16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 pitchFamily="34" charset="0"/>
              <a:buNone/>
              <a:defRPr sz="16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Tx/>
              <a:buFont typeface="Arial"/>
              <a:buNone/>
              <a:tabLst/>
              <a:defRPr/>
            </a:pPr>
            <a:r>
              <a:rPr kumimoji="0" lang="en-NZ" sz="18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</a:rPr>
              <a:t>Information I get from this media is trustworthy</a:t>
            </a:r>
            <a:endParaRPr kumimoji="0" lang="en-NZ" sz="18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eorgia" panose="02040502050405020303" pitchFamily="18" charset="0"/>
            </a:endParaRPr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2809067" y="6341500"/>
            <a:ext cx="8160322" cy="315118"/>
          </a:xfrm>
          <a:prstGeom prst="rect">
            <a:avLst/>
          </a:prstGeom>
        </p:spPr>
        <p:txBody>
          <a:bodyPr vert="horz" wrap="square" lIns="91440" tIns="0" rIns="91440" bIns="0" rtlCol="0" anchor="t" anchorCtr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F5F5F"/>
              </a:buClr>
              <a:buFont typeface="Arial"/>
              <a:buNone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5F5F5F"/>
              </a:buClr>
              <a:buFont typeface="Arial" pitchFamily="34" charset="0"/>
              <a:buNone/>
              <a:defRPr sz="20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/>
              <a:buNone/>
              <a:defRPr sz="18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 pitchFamily="34" charset="0"/>
              <a:buNone/>
              <a:defRPr sz="16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 pitchFamily="34" charset="0"/>
              <a:buNone/>
              <a:defRPr sz="16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NZ" sz="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Source: Nielsen CMI Q2 2013 – Q1 2014.  </a:t>
            </a:r>
          </a:p>
          <a:p>
            <a:pPr>
              <a:defRPr/>
            </a:pPr>
            <a:endParaRPr lang="en-NZ" sz="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en-NZ" sz="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Base: Business Decision Makers – 756,000</a:t>
            </a:r>
            <a:endParaRPr lang="en-NZ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09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38524" y="371121"/>
            <a:ext cx="6830277" cy="562571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 cap="all" baseline="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NZ" sz="2400" cap="none" dirty="0" smtClean="0">
                <a:solidFill>
                  <a:prstClr val="black"/>
                </a:solidFill>
                <a:latin typeface="Georgia" panose="02040502050405020303" pitchFamily="18" charset="0"/>
              </a:rPr>
              <a:t>What Do Business Decision Makers</a:t>
            </a:r>
          </a:p>
          <a:p>
            <a:pPr>
              <a:defRPr/>
            </a:pPr>
            <a:r>
              <a:rPr lang="en-NZ" sz="2400" cap="none" dirty="0" smtClean="0">
                <a:solidFill>
                  <a:prstClr val="black"/>
                </a:solidFill>
                <a:latin typeface="Georgia" panose="02040502050405020303" pitchFamily="18" charset="0"/>
              </a:rPr>
              <a:t>Think Of Magazines?</a:t>
            </a:r>
            <a:endParaRPr lang="en-NZ" sz="2400" cap="none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821318" y="1492153"/>
            <a:ext cx="2016224" cy="2016224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lang="en-NZ" dirty="0">
                <a:solidFill>
                  <a:srgbClr val="000000"/>
                </a:solidFill>
                <a:latin typeface="Georgia" panose="02040502050405020303" pitchFamily="18" charset="0"/>
              </a:rPr>
              <a:t>It is my personal </a:t>
            </a:r>
            <a:r>
              <a:rPr lang="en-NZ" i="1" dirty="0">
                <a:solidFill>
                  <a:srgbClr val="000000"/>
                </a:solidFill>
                <a:latin typeface="Georgia" panose="02040502050405020303" pitchFamily="18" charset="0"/>
              </a:rPr>
              <a:t>treat</a:t>
            </a:r>
          </a:p>
          <a:p>
            <a:pPr algn="ctr" defTabSz="914400"/>
            <a:r>
              <a:rPr lang="en-NZ" i="1" dirty="0">
                <a:solidFill>
                  <a:srgbClr val="000000"/>
                </a:solidFill>
                <a:latin typeface="Georgia" panose="02040502050405020303" pitchFamily="18" charset="0"/>
              </a:rPr>
              <a:t>52%</a:t>
            </a:r>
          </a:p>
        </p:txBody>
      </p:sp>
      <p:sp>
        <p:nvSpPr>
          <p:cNvPr id="8" name="Oval 7"/>
          <p:cNvSpPr/>
          <p:nvPr/>
        </p:nvSpPr>
        <p:spPr>
          <a:xfrm>
            <a:off x="6238109" y="3859028"/>
            <a:ext cx="2016224" cy="2016224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lang="en-NZ" sz="1400" dirty="0">
                <a:solidFill>
                  <a:srgbClr val="000000"/>
                </a:solidFill>
                <a:latin typeface="Georgia" panose="02040502050405020303" pitchFamily="18" charset="0"/>
              </a:rPr>
              <a:t>It is </a:t>
            </a:r>
            <a:r>
              <a:rPr lang="en-NZ" sz="14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good</a:t>
            </a:r>
          </a:p>
          <a:p>
            <a:pPr algn="ctr" defTabSz="914400"/>
            <a:r>
              <a:rPr lang="en-NZ" sz="1400" i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entertainment</a:t>
            </a:r>
            <a:r>
              <a:rPr lang="en-NZ" sz="1400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NZ" sz="1400" dirty="0">
                <a:solidFill>
                  <a:srgbClr val="000000"/>
                </a:solidFill>
                <a:latin typeface="Georgia" panose="02040502050405020303" pitchFamily="18" charset="0"/>
              </a:rPr>
              <a:t>value</a:t>
            </a:r>
          </a:p>
          <a:p>
            <a:pPr algn="ctr" defTabSz="914400"/>
            <a:r>
              <a:rPr lang="en-NZ" i="1" dirty="0">
                <a:solidFill>
                  <a:srgbClr val="000000"/>
                </a:solidFill>
                <a:latin typeface="Georgia" panose="02040502050405020303" pitchFamily="18" charset="0"/>
              </a:rPr>
              <a:t>61%</a:t>
            </a:r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2774235" y="6341499"/>
            <a:ext cx="8160322" cy="315118"/>
          </a:xfrm>
          <a:prstGeom prst="rect">
            <a:avLst/>
          </a:prstGeom>
        </p:spPr>
        <p:txBody>
          <a:bodyPr vert="horz" wrap="square" lIns="91440" tIns="0" rIns="91440" bIns="0" rtlCol="0" anchor="t" anchorCtr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F5F5F"/>
              </a:buClr>
              <a:buFont typeface="Arial"/>
              <a:buNone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5F5F5F"/>
              </a:buClr>
              <a:buFont typeface="Arial" pitchFamily="34" charset="0"/>
              <a:buNone/>
              <a:defRPr sz="20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/>
              <a:buNone/>
              <a:defRPr sz="18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 pitchFamily="34" charset="0"/>
              <a:buNone/>
              <a:defRPr sz="16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 pitchFamily="34" charset="0"/>
              <a:buNone/>
              <a:defRPr sz="16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NZ" sz="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Source: Nielsen CMI Q2 2013 – Q1 2014.  </a:t>
            </a:r>
          </a:p>
          <a:p>
            <a:pPr>
              <a:defRPr/>
            </a:pPr>
            <a:endParaRPr lang="en-NZ" sz="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en-NZ" sz="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Base: Business Decision Makers – 756,000</a:t>
            </a:r>
            <a:endParaRPr lang="en-NZ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351217" y="1141502"/>
            <a:ext cx="2016224" cy="2016224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lang="en-NZ" sz="1600" dirty="0">
                <a:solidFill>
                  <a:srgbClr val="000000"/>
                </a:solidFill>
                <a:latin typeface="Georgia" panose="02040502050405020303" pitchFamily="18" charset="0"/>
              </a:rPr>
              <a:t>Information I get from this media is </a:t>
            </a:r>
            <a:r>
              <a:rPr lang="en-NZ" sz="1600" i="1" dirty="0">
                <a:solidFill>
                  <a:srgbClr val="000000"/>
                </a:solidFill>
                <a:latin typeface="Georgia" panose="02040502050405020303" pitchFamily="18" charset="0"/>
              </a:rPr>
              <a:t>trustworthy</a:t>
            </a:r>
          </a:p>
          <a:p>
            <a:pPr algn="ctr" defTabSz="914400"/>
            <a:r>
              <a:rPr lang="en-NZ" sz="1600" i="1" dirty="0">
                <a:solidFill>
                  <a:srgbClr val="000000"/>
                </a:solidFill>
                <a:latin typeface="Georgia" panose="02040502050405020303" pitchFamily="18" charset="0"/>
              </a:rPr>
              <a:t>55%</a:t>
            </a:r>
          </a:p>
        </p:txBody>
      </p:sp>
      <p:sp>
        <p:nvSpPr>
          <p:cNvPr id="13" name="Oval 12"/>
          <p:cNvSpPr/>
          <p:nvPr/>
        </p:nvSpPr>
        <p:spPr>
          <a:xfrm>
            <a:off x="5881116" y="1418421"/>
            <a:ext cx="2016224" cy="2016224"/>
          </a:xfrm>
          <a:prstGeom prst="ellipse">
            <a:avLst/>
          </a:prstGeom>
          <a:solidFill>
            <a:srgbClr val="8963A3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lang="en-NZ" kern="0" dirty="0">
                <a:solidFill>
                  <a:srgbClr val="000000"/>
                </a:solidFill>
                <a:latin typeface="Georgia" panose="02040502050405020303" pitchFamily="18" charset="0"/>
                <a:ea typeface="Batang" panose="02030600000101010101" pitchFamily="18" charset="-127"/>
              </a:rPr>
              <a:t>It puts me in a</a:t>
            </a:r>
          </a:p>
          <a:p>
            <a:pPr algn="ctr" defTabSz="914400"/>
            <a:r>
              <a:rPr lang="en-NZ" kern="0" dirty="0">
                <a:solidFill>
                  <a:srgbClr val="000000"/>
                </a:solidFill>
                <a:latin typeface="Georgia" panose="02040502050405020303" pitchFamily="18" charset="0"/>
                <a:ea typeface="Batang" panose="02030600000101010101" pitchFamily="18" charset="-127"/>
              </a:rPr>
              <a:t> </a:t>
            </a:r>
            <a:r>
              <a:rPr lang="en-NZ" i="1" kern="0" dirty="0">
                <a:solidFill>
                  <a:srgbClr val="000000"/>
                </a:solidFill>
                <a:latin typeface="Georgia" panose="02040502050405020303" pitchFamily="18" charset="0"/>
                <a:ea typeface="Batang" panose="02030600000101010101" pitchFamily="18" charset="-127"/>
              </a:rPr>
              <a:t>good mood</a:t>
            </a:r>
          </a:p>
          <a:p>
            <a:pPr algn="ctr" defTabSz="914400"/>
            <a:r>
              <a:rPr lang="en-NZ" i="1" kern="0" dirty="0" smtClean="0">
                <a:solidFill>
                  <a:srgbClr val="000000"/>
                </a:solidFill>
                <a:latin typeface="Georgia" panose="02040502050405020303" pitchFamily="18" charset="0"/>
                <a:ea typeface="Batang" panose="02030600000101010101" pitchFamily="18" charset="-127"/>
              </a:rPr>
              <a:t>51%</a:t>
            </a:r>
            <a:endParaRPr lang="en-NZ" i="1" kern="0" dirty="0">
              <a:solidFill>
                <a:srgbClr val="000000"/>
              </a:solidFill>
              <a:latin typeface="Georgia" panose="02040502050405020303" pitchFamily="18" charset="0"/>
              <a:ea typeface="Batang" panose="02030600000101010101" pitchFamily="18" charset="-127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563888" y="3610462"/>
            <a:ext cx="2016224" cy="2016224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lang="en-NZ" dirty="0">
                <a:solidFill>
                  <a:srgbClr val="000000"/>
                </a:solidFill>
                <a:latin typeface="Georgia" panose="02040502050405020303" pitchFamily="18" charset="0"/>
              </a:rPr>
              <a:t>I </a:t>
            </a:r>
            <a:r>
              <a:rPr lang="en-NZ" dirty="0" smtClean="0">
                <a:solidFill>
                  <a:srgbClr val="000000"/>
                </a:solidFill>
                <a:latin typeface="Georgia" panose="02040502050405020303" pitchFamily="18" charset="0"/>
              </a:rPr>
              <a:t>get</a:t>
            </a:r>
          </a:p>
          <a:p>
            <a:pPr algn="ctr" defTabSz="914400"/>
            <a:r>
              <a:rPr lang="en-NZ" dirty="0" smtClean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NZ" i="1" dirty="0">
                <a:solidFill>
                  <a:srgbClr val="000000"/>
                </a:solidFill>
                <a:latin typeface="Georgia" panose="02040502050405020303" pitchFamily="18" charset="0"/>
              </a:rPr>
              <a:t>caught up </a:t>
            </a:r>
            <a:r>
              <a:rPr lang="en-NZ" dirty="0">
                <a:solidFill>
                  <a:srgbClr val="000000"/>
                </a:solidFill>
                <a:latin typeface="Georgia" panose="02040502050405020303" pitchFamily="18" charset="0"/>
              </a:rPr>
              <a:t>with this media</a:t>
            </a:r>
          </a:p>
          <a:p>
            <a:pPr algn="ctr" defTabSz="914400"/>
            <a:r>
              <a:rPr lang="en-NZ" i="1" dirty="0">
                <a:solidFill>
                  <a:srgbClr val="000000"/>
                </a:solidFill>
                <a:latin typeface="Georgia" panose="02040502050405020303" pitchFamily="18" charset="0"/>
              </a:rPr>
              <a:t>46%</a:t>
            </a:r>
          </a:p>
        </p:txBody>
      </p:sp>
      <p:sp>
        <p:nvSpPr>
          <p:cNvPr id="16" name="Oval 15"/>
          <p:cNvSpPr/>
          <p:nvPr/>
        </p:nvSpPr>
        <p:spPr>
          <a:xfrm>
            <a:off x="889667" y="3859028"/>
            <a:ext cx="2016224" cy="2016224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lang="en-NZ" dirty="0">
                <a:solidFill>
                  <a:srgbClr val="000000"/>
                </a:solidFill>
                <a:latin typeface="Georgia" panose="02040502050405020303" pitchFamily="18" charset="0"/>
              </a:rPr>
              <a:t>Information I get from this media is </a:t>
            </a:r>
            <a:r>
              <a:rPr lang="en-NZ" i="1" dirty="0">
                <a:solidFill>
                  <a:srgbClr val="000000"/>
                </a:solidFill>
                <a:latin typeface="Georgia" panose="02040502050405020303" pitchFamily="18" charset="0"/>
              </a:rPr>
              <a:t>credible</a:t>
            </a:r>
          </a:p>
          <a:p>
            <a:pPr algn="ctr" defTabSz="914400"/>
            <a:r>
              <a:rPr lang="en-NZ" i="1" dirty="0">
                <a:solidFill>
                  <a:srgbClr val="000000"/>
                </a:solidFill>
                <a:latin typeface="Georgia" panose="02040502050405020303" pitchFamily="18" charset="0"/>
              </a:rPr>
              <a:t>55%</a:t>
            </a:r>
          </a:p>
        </p:txBody>
      </p:sp>
    </p:spTree>
    <p:extLst>
      <p:ext uri="{BB962C8B-B14F-4D97-AF65-F5344CB8AC3E}">
        <p14:creationId xmlns:p14="http://schemas.microsoft.com/office/powerpoint/2010/main" val="43765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261914" y="398554"/>
            <a:ext cx="8165465" cy="571500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 cap="all" baseline="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</a:rPr>
              <a:t>Media Engagement</a:t>
            </a: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  <p:graphicFrame>
        <p:nvGraphicFramePr>
          <p:cNvPr id="4" name="Char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5481378"/>
              </p:ext>
            </p:extLst>
          </p:nvPr>
        </p:nvGraphicFramePr>
        <p:xfrm>
          <a:off x="577354" y="1988840"/>
          <a:ext cx="7920880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2"/>
          <p:cNvSpPr txBox="1">
            <a:spLocks/>
          </p:cNvSpPr>
          <p:nvPr/>
        </p:nvSpPr>
        <p:spPr>
          <a:xfrm>
            <a:off x="3257709" y="1673722"/>
            <a:ext cx="8165465" cy="315118"/>
          </a:xfrm>
          <a:prstGeom prst="rect">
            <a:avLst/>
          </a:prstGeom>
        </p:spPr>
        <p:txBody>
          <a:bodyPr vert="horz" wrap="square" lIns="91440" tIns="0" rIns="91440" bIns="0" rtlCol="0" anchor="t" anchorCtr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F5F5F"/>
              </a:buClr>
              <a:buFont typeface="Arial"/>
              <a:buNone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5F5F5F"/>
              </a:buClr>
              <a:buFont typeface="Arial" pitchFamily="34" charset="0"/>
              <a:buNone/>
              <a:defRPr sz="20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/>
              <a:buNone/>
              <a:defRPr sz="18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 pitchFamily="34" charset="0"/>
              <a:buNone/>
              <a:defRPr sz="16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 pitchFamily="34" charset="0"/>
              <a:buNone/>
              <a:defRPr sz="16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NZ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</a:rPr>
              <a:t>It puts me in a good mood</a:t>
            </a:r>
            <a:endParaRPr kumimoji="0" lang="en-NZ" sz="16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2800407" y="6337732"/>
            <a:ext cx="8160322" cy="315118"/>
          </a:xfrm>
          <a:prstGeom prst="rect">
            <a:avLst/>
          </a:prstGeom>
        </p:spPr>
        <p:txBody>
          <a:bodyPr vert="horz" wrap="square" lIns="91440" tIns="0" rIns="91440" bIns="0" rtlCol="0" anchor="t" anchorCtr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F5F5F"/>
              </a:buClr>
              <a:buFont typeface="Arial"/>
              <a:buNone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5F5F5F"/>
              </a:buClr>
              <a:buFont typeface="Arial" pitchFamily="34" charset="0"/>
              <a:buNone/>
              <a:defRPr sz="20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/>
              <a:buNone/>
              <a:defRPr sz="18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 pitchFamily="34" charset="0"/>
              <a:buNone/>
              <a:defRPr sz="16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 pitchFamily="34" charset="0"/>
              <a:buNone/>
              <a:defRPr sz="16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Tx/>
              <a:buFont typeface="Arial"/>
              <a:buNone/>
              <a:tabLst/>
              <a:defRPr/>
            </a:pPr>
            <a:r>
              <a:rPr kumimoji="0" lang="en-NZ" sz="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Source: Nielsen CMI Q2 2013 – Q1 2014.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Tx/>
              <a:buFont typeface="Arial"/>
              <a:buNone/>
              <a:tabLst/>
              <a:defRPr/>
            </a:pPr>
            <a:endParaRPr kumimoji="0" lang="en-NZ" sz="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Tx/>
              <a:buFont typeface="Arial"/>
              <a:buNone/>
              <a:tabLst/>
              <a:defRPr/>
            </a:pPr>
            <a:r>
              <a:rPr kumimoji="0" lang="en-NZ" sz="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Base: Business Decision Makers – 756,000</a:t>
            </a:r>
            <a:endParaRPr kumimoji="0" lang="en-NZ" sz="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92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25945" y="368902"/>
            <a:ext cx="6830277" cy="562571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 cap="all" baseline="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NZ" sz="2400" cap="none" dirty="0" smtClean="0">
                <a:solidFill>
                  <a:prstClr val="black"/>
                </a:solidFill>
                <a:latin typeface="Georgia" panose="02040502050405020303" pitchFamily="18" charset="0"/>
              </a:rPr>
              <a:t>What Do Business Decision Makers</a:t>
            </a:r>
          </a:p>
          <a:p>
            <a:pPr>
              <a:defRPr/>
            </a:pPr>
            <a:r>
              <a:rPr lang="en-NZ" sz="2400" cap="none" dirty="0" smtClean="0">
                <a:solidFill>
                  <a:prstClr val="black"/>
                </a:solidFill>
                <a:latin typeface="Georgia" panose="02040502050405020303" pitchFamily="18" charset="0"/>
              </a:rPr>
              <a:t>Think Of Magazines?</a:t>
            </a:r>
            <a:endParaRPr lang="en-NZ" sz="2400" cap="none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963219" y="1335520"/>
            <a:ext cx="2016224" cy="2016224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lang="en-NZ" dirty="0">
                <a:solidFill>
                  <a:srgbClr val="000000"/>
                </a:solidFill>
                <a:latin typeface="Georgia" panose="02040502050405020303" pitchFamily="18" charset="0"/>
              </a:rPr>
              <a:t>It is my personal </a:t>
            </a:r>
            <a:r>
              <a:rPr lang="en-NZ" i="1" dirty="0">
                <a:solidFill>
                  <a:srgbClr val="000000"/>
                </a:solidFill>
                <a:latin typeface="Georgia" panose="02040502050405020303" pitchFamily="18" charset="0"/>
              </a:rPr>
              <a:t>treat</a:t>
            </a:r>
          </a:p>
          <a:p>
            <a:pPr algn="ctr" defTabSz="914400"/>
            <a:r>
              <a:rPr lang="en-NZ" i="1" dirty="0">
                <a:solidFill>
                  <a:srgbClr val="000000"/>
                </a:solidFill>
                <a:latin typeface="Georgia" panose="02040502050405020303" pitchFamily="18" charset="0"/>
              </a:rPr>
              <a:t>52%</a:t>
            </a:r>
          </a:p>
        </p:txBody>
      </p:sp>
      <p:sp>
        <p:nvSpPr>
          <p:cNvPr id="8" name="Oval 7"/>
          <p:cNvSpPr/>
          <p:nvPr/>
        </p:nvSpPr>
        <p:spPr>
          <a:xfrm>
            <a:off x="6142574" y="3829557"/>
            <a:ext cx="2016224" cy="2016224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lang="en-NZ" sz="1400" dirty="0">
                <a:solidFill>
                  <a:srgbClr val="000000"/>
                </a:solidFill>
                <a:latin typeface="Georgia" panose="02040502050405020303" pitchFamily="18" charset="0"/>
              </a:rPr>
              <a:t>It is </a:t>
            </a:r>
            <a:r>
              <a:rPr lang="en-NZ" sz="14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good</a:t>
            </a:r>
          </a:p>
          <a:p>
            <a:pPr algn="ctr" defTabSz="914400"/>
            <a:r>
              <a:rPr lang="en-NZ" sz="1400" i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entertainment</a:t>
            </a:r>
            <a:r>
              <a:rPr lang="en-NZ" sz="1400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NZ" sz="1400" dirty="0">
                <a:solidFill>
                  <a:srgbClr val="000000"/>
                </a:solidFill>
                <a:latin typeface="Georgia" panose="02040502050405020303" pitchFamily="18" charset="0"/>
              </a:rPr>
              <a:t>value</a:t>
            </a:r>
          </a:p>
          <a:p>
            <a:pPr algn="ctr" defTabSz="914400"/>
            <a:r>
              <a:rPr lang="en-NZ" i="1" dirty="0">
                <a:solidFill>
                  <a:srgbClr val="000000"/>
                </a:solidFill>
                <a:latin typeface="Georgia" panose="02040502050405020303" pitchFamily="18" charset="0"/>
              </a:rPr>
              <a:t>61%</a:t>
            </a:r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2809067" y="6315373"/>
            <a:ext cx="8160322" cy="315118"/>
          </a:xfrm>
          <a:prstGeom prst="rect">
            <a:avLst/>
          </a:prstGeom>
        </p:spPr>
        <p:txBody>
          <a:bodyPr vert="horz" wrap="square" lIns="91440" tIns="0" rIns="91440" bIns="0" rtlCol="0" anchor="t" anchorCtr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F5F5F"/>
              </a:buClr>
              <a:buFont typeface="Arial"/>
              <a:buNone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5F5F5F"/>
              </a:buClr>
              <a:buFont typeface="Arial" pitchFamily="34" charset="0"/>
              <a:buNone/>
              <a:defRPr sz="20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/>
              <a:buNone/>
              <a:defRPr sz="18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 pitchFamily="34" charset="0"/>
              <a:buNone/>
              <a:defRPr sz="16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 pitchFamily="34" charset="0"/>
              <a:buNone/>
              <a:defRPr sz="16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NZ" sz="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Source: Nielsen CMI Q2 2013 – Q1 2014.</a:t>
            </a:r>
          </a:p>
          <a:p>
            <a:pPr>
              <a:defRPr/>
            </a:pPr>
            <a:r>
              <a:rPr lang="en-NZ" sz="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</a:p>
          <a:p>
            <a:pPr>
              <a:defRPr/>
            </a:pPr>
            <a:r>
              <a:rPr lang="en-NZ" sz="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Base: Business Decision Makers – 756,000</a:t>
            </a:r>
            <a:endParaRPr lang="en-NZ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439775" y="1160855"/>
            <a:ext cx="2016224" cy="2016224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lang="en-NZ" sz="1600" dirty="0">
                <a:solidFill>
                  <a:srgbClr val="000000"/>
                </a:solidFill>
                <a:latin typeface="Georgia" panose="02040502050405020303" pitchFamily="18" charset="0"/>
              </a:rPr>
              <a:t>Information I get from this media is </a:t>
            </a:r>
            <a:r>
              <a:rPr lang="en-NZ" sz="1600" i="1" dirty="0">
                <a:solidFill>
                  <a:srgbClr val="000000"/>
                </a:solidFill>
                <a:latin typeface="Georgia" panose="02040502050405020303" pitchFamily="18" charset="0"/>
              </a:rPr>
              <a:t>trustworthy</a:t>
            </a:r>
          </a:p>
          <a:p>
            <a:pPr algn="ctr" defTabSz="914400"/>
            <a:r>
              <a:rPr lang="en-NZ" sz="1600" i="1" dirty="0">
                <a:solidFill>
                  <a:srgbClr val="000000"/>
                </a:solidFill>
                <a:latin typeface="Georgia" panose="02040502050405020303" pitchFamily="18" charset="0"/>
              </a:rPr>
              <a:t>55%</a:t>
            </a:r>
          </a:p>
        </p:txBody>
      </p:sp>
      <p:sp>
        <p:nvSpPr>
          <p:cNvPr id="13" name="Oval 12"/>
          <p:cNvSpPr/>
          <p:nvPr/>
        </p:nvSpPr>
        <p:spPr>
          <a:xfrm>
            <a:off x="5916331" y="1335520"/>
            <a:ext cx="2016224" cy="2016224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lang="en-NZ" kern="0" dirty="0">
                <a:solidFill>
                  <a:srgbClr val="000000"/>
                </a:solidFill>
                <a:latin typeface="Georgia" panose="02040502050405020303" pitchFamily="18" charset="0"/>
                <a:ea typeface="Batang" panose="02030600000101010101" pitchFamily="18" charset="-127"/>
              </a:rPr>
              <a:t>It puts me in a</a:t>
            </a:r>
          </a:p>
          <a:p>
            <a:pPr algn="ctr" defTabSz="914400"/>
            <a:r>
              <a:rPr lang="en-NZ" kern="0" dirty="0">
                <a:solidFill>
                  <a:srgbClr val="000000"/>
                </a:solidFill>
                <a:latin typeface="Georgia" panose="02040502050405020303" pitchFamily="18" charset="0"/>
                <a:ea typeface="Batang" panose="02030600000101010101" pitchFamily="18" charset="-127"/>
              </a:rPr>
              <a:t> </a:t>
            </a:r>
            <a:r>
              <a:rPr lang="en-NZ" i="1" kern="0" dirty="0">
                <a:solidFill>
                  <a:srgbClr val="000000"/>
                </a:solidFill>
                <a:latin typeface="Georgia" panose="02040502050405020303" pitchFamily="18" charset="0"/>
                <a:ea typeface="Batang" panose="02030600000101010101" pitchFamily="18" charset="-127"/>
              </a:rPr>
              <a:t>good mood</a:t>
            </a:r>
          </a:p>
          <a:p>
            <a:pPr algn="ctr" defTabSz="914400"/>
            <a:r>
              <a:rPr lang="en-NZ" i="1" kern="0" dirty="0" smtClean="0">
                <a:solidFill>
                  <a:srgbClr val="000000"/>
                </a:solidFill>
                <a:latin typeface="Georgia" panose="02040502050405020303" pitchFamily="18" charset="0"/>
                <a:ea typeface="Batang" panose="02030600000101010101" pitchFamily="18" charset="-127"/>
              </a:rPr>
              <a:t>51%</a:t>
            </a:r>
            <a:endParaRPr lang="en-NZ" i="1" kern="0" dirty="0">
              <a:solidFill>
                <a:srgbClr val="000000"/>
              </a:solidFill>
              <a:latin typeface="Georgia" panose="02040502050405020303" pitchFamily="18" charset="0"/>
              <a:ea typeface="Batang" panose="02030600000101010101" pitchFamily="18" charset="-127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530899" y="3602445"/>
            <a:ext cx="2016224" cy="2016224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lang="en-NZ" dirty="0">
                <a:solidFill>
                  <a:srgbClr val="000000"/>
                </a:solidFill>
                <a:latin typeface="Georgia" panose="02040502050405020303" pitchFamily="18" charset="0"/>
              </a:rPr>
              <a:t>I </a:t>
            </a:r>
            <a:r>
              <a:rPr lang="en-NZ" dirty="0" smtClean="0">
                <a:solidFill>
                  <a:srgbClr val="000000"/>
                </a:solidFill>
                <a:latin typeface="Georgia" panose="02040502050405020303" pitchFamily="18" charset="0"/>
              </a:rPr>
              <a:t>get</a:t>
            </a:r>
          </a:p>
          <a:p>
            <a:pPr algn="ctr" defTabSz="914400"/>
            <a:r>
              <a:rPr lang="en-NZ" dirty="0" smtClean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NZ" i="1" dirty="0">
                <a:solidFill>
                  <a:srgbClr val="000000"/>
                </a:solidFill>
                <a:latin typeface="Georgia" panose="02040502050405020303" pitchFamily="18" charset="0"/>
              </a:rPr>
              <a:t>caught up </a:t>
            </a:r>
            <a:r>
              <a:rPr lang="en-NZ" dirty="0">
                <a:solidFill>
                  <a:srgbClr val="000000"/>
                </a:solidFill>
                <a:latin typeface="Georgia" panose="02040502050405020303" pitchFamily="18" charset="0"/>
              </a:rPr>
              <a:t>with this media</a:t>
            </a:r>
          </a:p>
          <a:p>
            <a:pPr algn="ctr" defTabSz="914400"/>
            <a:r>
              <a:rPr lang="en-NZ" i="1" dirty="0">
                <a:solidFill>
                  <a:srgbClr val="000000"/>
                </a:solidFill>
                <a:latin typeface="Georgia" panose="02040502050405020303" pitchFamily="18" charset="0"/>
              </a:rPr>
              <a:t>46%</a:t>
            </a:r>
          </a:p>
        </p:txBody>
      </p:sp>
      <p:sp>
        <p:nvSpPr>
          <p:cNvPr id="16" name="Oval 15"/>
          <p:cNvSpPr/>
          <p:nvPr/>
        </p:nvSpPr>
        <p:spPr>
          <a:xfrm>
            <a:off x="963219" y="3797415"/>
            <a:ext cx="2016224" cy="2016224"/>
          </a:xfrm>
          <a:prstGeom prst="ellipse">
            <a:avLst/>
          </a:prstGeom>
          <a:solidFill>
            <a:srgbClr val="D70036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lang="en-NZ" dirty="0">
                <a:solidFill>
                  <a:srgbClr val="000000"/>
                </a:solidFill>
                <a:latin typeface="Georgia" panose="02040502050405020303" pitchFamily="18" charset="0"/>
              </a:rPr>
              <a:t>Information I get from this media is </a:t>
            </a:r>
            <a:r>
              <a:rPr lang="en-NZ" i="1" dirty="0">
                <a:solidFill>
                  <a:srgbClr val="000000"/>
                </a:solidFill>
                <a:latin typeface="Georgia" panose="02040502050405020303" pitchFamily="18" charset="0"/>
              </a:rPr>
              <a:t>credible</a:t>
            </a:r>
          </a:p>
          <a:p>
            <a:pPr algn="ctr" defTabSz="914400"/>
            <a:r>
              <a:rPr lang="en-NZ" i="1" dirty="0">
                <a:solidFill>
                  <a:srgbClr val="000000"/>
                </a:solidFill>
                <a:latin typeface="Georgia" panose="02040502050405020303" pitchFamily="18" charset="0"/>
              </a:rPr>
              <a:t>55%</a:t>
            </a:r>
          </a:p>
        </p:txBody>
      </p:sp>
    </p:spTree>
    <p:extLst>
      <p:ext uri="{BB962C8B-B14F-4D97-AF65-F5344CB8AC3E}">
        <p14:creationId xmlns:p14="http://schemas.microsoft.com/office/powerpoint/2010/main" val="55708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259307" y="398555"/>
            <a:ext cx="8181716" cy="571500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 cap="all" baseline="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</a:rPr>
              <a:t>Media Engagement</a:t>
            </a:r>
            <a:endParaRPr kumimoji="0" lang="en-NZ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  <p:graphicFrame>
        <p:nvGraphicFramePr>
          <p:cNvPr id="4" name="Char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6988666"/>
              </p:ext>
            </p:extLst>
          </p:nvPr>
        </p:nvGraphicFramePr>
        <p:xfrm>
          <a:off x="446267" y="1988840"/>
          <a:ext cx="7920880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2"/>
          <p:cNvSpPr txBox="1">
            <a:spLocks/>
          </p:cNvSpPr>
          <p:nvPr/>
        </p:nvSpPr>
        <p:spPr>
          <a:xfrm>
            <a:off x="2466132" y="1831281"/>
            <a:ext cx="8165465" cy="315118"/>
          </a:xfrm>
          <a:prstGeom prst="rect">
            <a:avLst/>
          </a:prstGeom>
        </p:spPr>
        <p:txBody>
          <a:bodyPr vert="horz" wrap="square" lIns="91440" tIns="0" rIns="91440" bIns="0" rtlCol="0" anchor="t" anchorCtr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F5F5F"/>
              </a:buClr>
              <a:buFont typeface="Arial"/>
              <a:buNone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5F5F5F"/>
              </a:buClr>
              <a:buFont typeface="Arial" pitchFamily="34" charset="0"/>
              <a:buNone/>
              <a:defRPr sz="20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/>
              <a:buNone/>
              <a:defRPr sz="18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 pitchFamily="34" charset="0"/>
              <a:buNone/>
              <a:defRPr sz="16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 pitchFamily="34" charset="0"/>
              <a:buNone/>
              <a:defRPr sz="16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NZ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</a:rPr>
              <a:t>Information I Get From This Media Is Credible</a:t>
            </a:r>
            <a:endParaRPr kumimoji="0" lang="en-NZ" sz="16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2801573" y="6299036"/>
            <a:ext cx="8160322" cy="315118"/>
          </a:xfrm>
          <a:prstGeom prst="rect">
            <a:avLst/>
          </a:prstGeom>
        </p:spPr>
        <p:txBody>
          <a:bodyPr vert="horz" wrap="square" lIns="91440" tIns="0" rIns="91440" bIns="0" rtlCol="0" anchor="t" anchorCtr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F5F5F"/>
              </a:buClr>
              <a:buFont typeface="Arial"/>
              <a:buNone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5F5F5F"/>
              </a:buClr>
              <a:buFont typeface="Arial" pitchFamily="34" charset="0"/>
              <a:buNone/>
              <a:defRPr sz="20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/>
              <a:buNone/>
              <a:defRPr sz="18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 pitchFamily="34" charset="0"/>
              <a:buNone/>
              <a:defRPr sz="16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 pitchFamily="34" charset="0"/>
              <a:buNone/>
              <a:defRPr sz="16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Tx/>
              <a:buFont typeface="Arial"/>
              <a:buNone/>
              <a:tabLst/>
              <a:defRPr/>
            </a:pPr>
            <a:r>
              <a:rPr kumimoji="0" lang="en-NZ" sz="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Source: Nielsen CMI Q2 2013 – Q1 2014.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Tx/>
              <a:buFont typeface="Arial"/>
              <a:buNone/>
              <a:tabLst/>
              <a:defRPr/>
            </a:pPr>
            <a:endParaRPr kumimoji="0" lang="en-NZ" sz="8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Tx/>
              <a:buFont typeface="Arial"/>
              <a:buNone/>
              <a:tabLst/>
              <a:defRPr/>
            </a:pPr>
            <a:r>
              <a:rPr kumimoji="0" lang="en-NZ" sz="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Base: Business Decision Makers – 756,000</a:t>
            </a:r>
            <a:endParaRPr kumimoji="0" lang="en-NZ" sz="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04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39907" y="459499"/>
            <a:ext cx="6830277" cy="562571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 cap="all" baseline="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NZ" sz="2400" cap="none" dirty="0" smtClean="0">
                <a:solidFill>
                  <a:prstClr val="black"/>
                </a:solidFill>
                <a:latin typeface="Georgia" panose="02040502050405020303" pitchFamily="18" charset="0"/>
              </a:rPr>
              <a:t>What Do Business Decision Makers</a:t>
            </a:r>
          </a:p>
          <a:p>
            <a:pPr>
              <a:defRPr/>
            </a:pPr>
            <a:r>
              <a:rPr lang="en-NZ" sz="2400" cap="none" dirty="0" smtClean="0">
                <a:solidFill>
                  <a:prstClr val="black"/>
                </a:solidFill>
                <a:latin typeface="Georgia" panose="02040502050405020303" pitchFamily="18" charset="0"/>
              </a:rPr>
              <a:t>Think Of Magazines?</a:t>
            </a:r>
            <a:endParaRPr lang="en-NZ" sz="2400" cap="none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091533" y="1461774"/>
            <a:ext cx="2016224" cy="2016224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lang="en-NZ" dirty="0">
                <a:solidFill>
                  <a:srgbClr val="000000"/>
                </a:solidFill>
                <a:latin typeface="Georgia" panose="02040502050405020303" pitchFamily="18" charset="0"/>
              </a:rPr>
              <a:t>It is my personal </a:t>
            </a:r>
            <a:r>
              <a:rPr lang="en-NZ" i="1" dirty="0">
                <a:solidFill>
                  <a:srgbClr val="000000"/>
                </a:solidFill>
                <a:latin typeface="Georgia" panose="02040502050405020303" pitchFamily="18" charset="0"/>
              </a:rPr>
              <a:t>treat</a:t>
            </a:r>
          </a:p>
          <a:p>
            <a:pPr algn="ctr" defTabSz="914400"/>
            <a:r>
              <a:rPr lang="en-NZ" i="1" dirty="0">
                <a:solidFill>
                  <a:srgbClr val="000000"/>
                </a:solidFill>
                <a:latin typeface="Georgia" panose="02040502050405020303" pitchFamily="18" charset="0"/>
              </a:rPr>
              <a:t>52%</a:t>
            </a:r>
          </a:p>
        </p:txBody>
      </p:sp>
      <p:sp>
        <p:nvSpPr>
          <p:cNvPr id="8" name="Oval 7"/>
          <p:cNvSpPr/>
          <p:nvPr/>
        </p:nvSpPr>
        <p:spPr>
          <a:xfrm>
            <a:off x="6142574" y="3871499"/>
            <a:ext cx="2016224" cy="2016224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lang="en-NZ" sz="1400" dirty="0">
                <a:solidFill>
                  <a:srgbClr val="000000"/>
                </a:solidFill>
                <a:latin typeface="Georgia" panose="02040502050405020303" pitchFamily="18" charset="0"/>
              </a:rPr>
              <a:t>It is </a:t>
            </a:r>
            <a:r>
              <a:rPr lang="en-NZ" sz="14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good</a:t>
            </a:r>
          </a:p>
          <a:p>
            <a:pPr algn="ctr" defTabSz="914400"/>
            <a:r>
              <a:rPr lang="en-NZ" sz="1400" i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entertainment</a:t>
            </a:r>
            <a:r>
              <a:rPr lang="en-NZ" sz="1400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NZ" sz="1400" dirty="0">
                <a:solidFill>
                  <a:srgbClr val="000000"/>
                </a:solidFill>
                <a:latin typeface="Georgia" panose="02040502050405020303" pitchFamily="18" charset="0"/>
              </a:rPr>
              <a:t>value</a:t>
            </a:r>
          </a:p>
          <a:p>
            <a:pPr algn="ctr" defTabSz="914400"/>
            <a:r>
              <a:rPr lang="en-NZ" i="1" dirty="0">
                <a:solidFill>
                  <a:srgbClr val="000000"/>
                </a:solidFill>
                <a:latin typeface="Georgia" panose="02040502050405020303" pitchFamily="18" charset="0"/>
              </a:rPr>
              <a:t>61%</a:t>
            </a:r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2809067" y="6297957"/>
            <a:ext cx="8160322" cy="315118"/>
          </a:xfrm>
          <a:prstGeom prst="rect">
            <a:avLst/>
          </a:prstGeom>
        </p:spPr>
        <p:txBody>
          <a:bodyPr vert="horz" wrap="square" lIns="91440" tIns="0" rIns="91440" bIns="0" rtlCol="0" anchor="t" anchorCtr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F5F5F"/>
              </a:buClr>
              <a:buFont typeface="Arial"/>
              <a:buNone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5F5F5F"/>
              </a:buClr>
              <a:buFont typeface="Arial" pitchFamily="34" charset="0"/>
              <a:buNone/>
              <a:defRPr sz="20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/>
              <a:buNone/>
              <a:defRPr sz="18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 pitchFamily="34" charset="0"/>
              <a:buNone/>
              <a:defRPr sz="16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 pitchFamily="34" charset="0"/>
              <a:buNone/>
              <a:defRPr sz="16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NZ" sz="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Source: Nielsen CMI Q2 2013 – Q1 2014.  </a:t>
            </a:r>
          </a:p>
          <a:p>
            <a:pPr>
              <a:defRPr/>
            </a:pPr>
            <a:endParaRPr lang="en-NZ" sz="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en-NZ" sz="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Base: Business Decision Makers – 756,000</a:t>
            </a:r>
            <a:endParaRPr lang="en-NZ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589361" y="1149300"/>
            <a:ext cx="2016224" cy="2016224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lang="en-NZ" sz="1600" dirty="0">
                <a:solidFill>
                  <a:srgbClr val="000000"/>
                </a:solidFill>
                <a:latin typeface="Georgia" panose="02040502050405020303" pitchFamily="18" charset="0"/>
              </a:rPr>
              <a:t>Information I get from this media is </a:t>
            </a:r>
            <a:r>
              <a:rPr lang="en-NZ" sz="1600" i="1" dirty="0">
                <a:solidFill>
                  <a:srgbClr val="000000"/>
                </a:solidFill>
                <a:latin typeface="Georgia" panose="02040502050405020303" pitchFamily="18" charset="0"/>
              </a:rPr>
              <a:t>trustworthy</a:t>
            </a:r>
          </a:p>
          <a:p>
            <a:pPr algn="ctr" defTabSz="914400"/>
            <a:r>
              <a:rPr lang="en-NZ" i="1" dirty="0">
                <a:solidFill>
                  <a:srgbClr val="000000"/>
                </a:solidFill>
                <a:latin typeface="Georgia" panose="02040502050405020303" pitchFamily="18" charset="0"/>
              </a:rPr>
              <a:t>55%</a:t>
            </a:r>
          </a:p>
        </p:txBody>
      </p:sp>
      <p:sp>
        <p:nvSpPr>
          <p:cNvPr id="13" name="Oval 12"/>
          <p:cNvSpPr/>
          <p:nvPr/>
        </p:nvSpPr>
        <p:spPr>
          <a:xfrm>
            <a:off x="6142574" y="1405978"/>
            <a:ext cx="2016224" cy="2016224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lang="en-NZ" kern="0" dirty="0">
                <a:solidFill>
                  <a:srgbClr val="000000"/>
                </a:solidFill>
                <a:latin typeface="Georgia" panose="02040502050405020303" pitchFamily="18" charset="0"/>
                <a:ea typeface="Batang" panose="02030600000101010101" pitchFamily="18" charset="-127"/>
              </a:rPr>
              <a:t>It puts me in a</a:t>
            </a:r>
          </a:p>
          <a:p>
            <a:pPr algn="ctr" defTabSz="914400"/>
            <a:r>
              <a:rPr lang="en-NZ" kern="0" dirty="0">
                <a:solidFill>
                  <a:srgbClr val="000000"/>
                </a:solidFill>
                <a:latin typeface="Georgia" panose="02040502050405020303" pitchFamily="18" charset="0"/>
                <a:ea typeface="Batang" panose="02030600000101010101" pitchFamily="18" charset="-127"/>
              </a:rPr>
              <a:t> </a:t>
            </a:r>
            <a:r>
              <a:rPr lang="en-NZ" i="1" kern="0" dirty="0">
                <a:solidFill>
                  <a:srgbClr val="000000"/>
                </a:solidFill>
                <a:latin typeface="Georgia" panose="02040502050405020303" pitchFamily="18" charset="0"/>
                <a:ea typeface="Batang" panose="02030600000101010101" pitchFamily="18" charset="-127"/>
              </a:rPr>
              <a:t>good mood</a:t>
            </a:r>
          </a:p>
          <a:p>
            <a:pPr algn="ctr" defTabSz="914400"/>
            <a:r>
              <a:rPr lang="en-NZ" i="1" kern="0" dirty="0" smtClean="0">
                <a:solidFill>
                  <a:srgbClr val="000000"/>
                </a:solidFill>
                <a:latin typeface="Georgia" panose="02040502050405020303" pitchFamily="18" charset="0"/>
                <a:ea typeface="Batang" panose="02030600000101010101" pitchFamily="18" charset="-127"/>
              </a:rPr>
              <a:t>51%</a:t>
            </a:r>
            <a:endParaRPr lang="en-NZ" i="1" kern="0" dirty="0">
              <a:solidFill>
                <a:srgbClr val="000000"/>
              </a:solidFill>
              <a:latin typeface="Georgia" panose="02040502050405020303" pitchFamily="18" charset="0"/>
              <a:ea typeface="Batang" panose="02030600000101010101" pitchFamily="18" charset="-127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563888" y="3482361"/>
            <a:ext cx="2016224" cy="2016224"/>
          </a:xfrm>
          <a:prstGeom prst="ellipse">
            <a:avLst/>
          </a:prstGeom>
          <a:solidFill>
            <a:srgbClr val="5CA7A6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lang="en-NZ" dirty="0">
                <a:solidFill>
                  <a:srgbClr val="000000"/>
                </a:solidFill>
                <a:latin typeface="Georgia" panose="02040502050405020303" pitchFamily="18" charset="0"/>
              </a:rPr>
              <a:t>I </a:t>
            </a:r>
            <a:r>
              <a:rPr lang="en-NZ" dirty="0" smtClean="0">
                <a:solidFill>
                  <a:srgbClr val="000000"/>
                </a:solidFill>
                <a:latin typeface="Georgia" panose="02040502050405020303" pitchFamily="18" charset="0"/>
              </a:rPr>
              <a:t>get</a:t>
            </a:r>
          </a:p>
          <a:p>
            <a:pPr algn="ctr" defTabSz="914400"/>
            <a:r>
              <a:rPr lang="en-NZ" dirty="0" smtClean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NZ" i="1" dirty="0">
                <a:solidFill>
                  <a:srgbClr val="000000"/>
                </a:solidFill>
                <a:latin typeface="Georgia" panose="02040502050405020303" pitchFamily="18" charset="0"/>
              </a:rPr>
              <a:t>caught up </a:t>
            </a:r>
            <a:r>
              <a:rPr lang="en-NZ" dirty="0">
                <a:solidFill>
                  <a:srgbClr val="000000"/>
                </a:solidFill>
                <a:latin typeface="Georgia" panose="02040502050405020303" pitchFamily="18" charset="0"/>
              </a:rPr>
              <a:t>with this media</a:t>
            </a:r>
          </a:p>
          <a:p>
            <a:pPr algn="ctr" defTabSz="914400"/>
            <a:r>
              <a:rPr lang="en-NZ" i="1" dirty="0">
                <a:solidFill>
                  <a:srgbClr val="000000"/>
                </a:solidFill>
                <a:latin typeface="Georgia" panose="02040502050405020303" pitchFamily="18" charset="0"/>
              </a:rPr>
              <a:t>46%</a:t>
            </a:r>
          </a:p>
        </p:txBody>
      </p:sp>
      <p:sp>
        <p:nvSpPr>
          <p:cNvPr id="16" name="Oval 15"/>
          <p:cNvSpPr/>
          <p:nvPr/>
        </p:nvSpPr>
        <p:spPr>
          <a:xfrm>
            <a:off x="1059380" y="3848360"/>
            <a:ext cx="2016224" cy="2016224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lang="en-NZ" dirty="0">
                <a:solidFill>
                  <a:srgbClr val="000000"/>
                </a:solidFill>
                <a:latin typeface="Georgia" panose="02040502050405020303" pitchFamily="18" charset="0"/>
              </a:rPr>
              <a:t>Information I get from this media is </a:t>
            </a:r>
            <a:r>
              <a:rPr lang="en-NZ" i="1" dirty="0">
                <a:solidFill>
                  <a:srgbClr val="000000"/>
                </a:solidFill>
                <a:latin typeface="Georgia" panose="02040502050405020303" pitchFamily="18" charset="0"/>
              </a:rPr>
              <a:t>credible</a:t>
            </a:r>
          </a:p>
          <a:p>
            <a:pPr algn="ctr" defTabSz="914400"/>
            <a:r>
              <a:rPr lang="en-NZ" i="1" dirty="0">
                <a:solidFill>
                  <a:srgbClr val="000000"/>
                </a:solidFill>
                <a:latin typeface="Georgia" panose="02040502050405020303" pitchFamily="18" charset="0"/>
              </a:rPr>
              <a:t>55%</a:t>
            </a:r>
          </a:p>
        </p:txBody>
      </p:sp>
    </p:spTree>
    <p:extLst>
      <p:ext uri="{BB962C8B-B14F-4D97-AF65-F5344CB8AC3E}">
        <p14:creationId xmlns:p14="http://schemas.microsoft.com/office/powerpoint/2010/main" val="132886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46404" y="451835"/>
            <a:ext cx="8165465" cy="571500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 cap="all" baseline="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</a:rPr>
              <a:t>Who Are They?</a:t>
            </a: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2836115" y="6345515"/>
            <a:ext cx="8165465" cy="365760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60"/>
              </a:spcBef>
              <a:buClr>
                <a:srgbClr val="5F5F5F"/>
              </a:buClr>
              <a:buFont typeface="Arial"/>
              <a:buNone/>
              <a:defRPr sz="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5F5F5F"/>
              </a:buClr>
              <a:buFont typeface="Arial" pitchFamily="34" charset="0"/>
              <a:buNone/>
              <a:defRPr sz="20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/>
              <a:buNone/>
              <a:defRPr sz="18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 pitchFamily="34" charset="0"/>
              <a:buNone/>
              <a:defRPr sz="16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 pitchFamily="34" charset="0"/>
              <a:buNone/>
              <a:defRPr sz="16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NZ" kern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endParaRPr lang="en-NZ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endParaRPr lang="en-NZ" kern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endParaRPr lang="en-NZ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en-NZ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</a:t>
            </a:r>
            <a:r>
              <a:rPr lang="en-NZ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Metropolitan – </a:t>
            </a:r>
            <a:r>
              <a:rPr lang="en-NZ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Akl</a:t>
            </a:r>
            <a:r>
              <a:rPr lang="en-NZ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NZ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Hm</a:t>
            </a:r>
            <a:r>
              <a:rPr lang="en-NZ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NZ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Wg</a:t>
            </a:r>
            <a:r>
              <a:rPr lang="en-NZ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NZ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</a:t>
            </a:r>
            <a:r>
              <a:rPr lang="en-NZ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NZ" kern="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Dn</a:t>
            </a:r>
            <a:endParaRPr lang="en-NZ" kern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endParaRPr lang="en-NZ" kern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en-N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Source: Nielsen CMI Q2 2013 – Q1 2014.  Base: All People 10</a:t>
            </a:r>
            <a:r>
              <a:rPr lang="en-NZ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</a:t>
            </a:r>
            <a:endParaRPr lang="en-NZ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59752" y="1689443"/>
            <a:ext cx="1980000" cy="3323433"/>
            <a:chOff x="359752" y="1628800"/>
            <a:chExt cx="1980000" cy="3323433"/>
          </a:xfrm>
        </p:grpSpPr>
        <p:sp>
          <p:nvSpPr>
            <p:cNvPr id="10" name="TextBox 9"/>
            <p:cNvSpPr txBox="1"/>
            <p:nvPr/>
          </p:nvSpPr>
          <p:spPr>
            <a:xfrm>
              <a:off x="359752" y="3136351"/>
              <a:ext cx="198000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8963A3"/>
                  </a:solidFill>
                  <a:effectLst/>
                  <a:uLnTx/>
                  <a:uFillTx/>
                  <a:latin typeface="Georgia" panose="02040502050405020303" pitchFamily="18" charset="0"/>
                </a:rPr>
                <a:t>Although 54% </a:t>
              </a:r>
              <a:r>
                <a:rPr kumimoji="0" lang="en-NZ" sz="14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Georgia" panose="02040502050405020303" pitchFamily="18" charset="0"/>
                </a:rPr>
                <a:t>live in </a:t>
              </a:r>
              <a:r>
                <a:rPr kumimoji="0" lang="en-NZ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8963A3"/>
                  </a:solidFill>
                  <a:effectLst/>
                  <a:uLnTx/>
                  <a:uFillTx/>
                  <a:latin typeface="Georgia" panose="02040502050405020303" pitchFamily="18" charset="0"/>
                </a:rPr>
                <a:t>Metropolitan* </a:t>
              </a:r>
              <a:r>
                <a:rPr kumimoji="0" lang="en-NZ" sz="14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Georgia" panose="02040502050405020303" pitchFamily="18" charset="0"/>
                </a:rPr>
                <a:t>areas, they are </a:t>
              </a:r>
              <a:br>
                <a:rPr kumimoji="0" lang="en-NZ" sz="14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Georgia" panose="02040502050405020303" pitchFamily="18" charset="0"/>
                </a:rPr>
              </a:br>
              <a:r>
                <a:rPr kumimoji="0" lang="en-NZ" sz="1400" b="0" i="0" u="sng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Georgia" panose="02040502050405020303" pitchFamily="18" charset="0"/>
                </a:rPr>
                <a:t>more likely</a:t>
              </a:r>
              <a:r>
                <a:rPr kumimoji="0" lang="en-NZ" sz="14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Georgia" panose="02040502050405020303" pitchFamily="18" charset="0"/>
                </a:rPr>
                <a:t> to live in </a:t>
              </a:r>
              <a:r>
                <a:rPr kumimoji="0" lang="en-NZ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8963A3"/>
                  </a:solidFill>
                  <a:effectLst/>
                  <a:uLnTx/>
                  <a:uFillTx/>
                  <a:latin typeface="Georgia" panose="02040502050405020303" pitchFamily="18" charset="0"/>
                </a:rPr>
                <a:t>Rural</a:t>
              </a:r>
              <a:r>
                <a:rPr kumimoji="0" lang="en-N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Georgia" panose="02040502050405020303" pitchFamily="18" charset="0"/>
                </a:rPr>
                <a:t> </a:t>
              </a:r>
              <a:r>
                <a:rPr kumimoji="0" lang="en-NZ" sz="14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Georgia" panose="02040502050405020303" pitchFamily="18" charset="0"/>
                </a:rPr>
                <a:t>areas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05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Georgia" panose="02040502050405020303" pitchFamily="18" charset="0"/>
                </a:rPr>
                <a:t>(although this accounts for only 18% of the group</a:t>
              </a:r>
              <a:r>
                <a:rPr kumimoji="0" lang="en-NZ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Georgia" panose="02040502050405020303" pitchFamily="18" charset="0"/>
                </a:rPr>
                <a:t>)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14244" y="1628800"/>
              <a:ext cx="1271016" cy="1271016"/>
              <a:chOff x="747239" y="1021018"/>
              <a:chExt cx="1271016" cy="1271016"/>
            </a:xfrm>
            <a:solidFill>
              <a:srgbClr val="B21DAC"/>
            </a:solidFill>
          </p:grpSpPr>
          <p:sp>
            <p:nvSpPr>
              <p:cNvPr id="13" name="Oval 12"/>
              <p:cNvSpPr/>
              <p:nvPr/>
            </p:nvSpPr>
            <p:spPr>
              <a:xfrm>
                <a:off x="747239" y="1021018"/>
                <a:ext cx="1271016" cy="1271016"/>
              </a:xfrm>
              <a:prstGeom prst="ellipse">
                <a:avLst/>
              </a:prstGeom>
              <a:solidFill>
                <a:srgbClr val="8963A3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14" name="Picture 13" descr="Diversity.emf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32691" y="1427926"/>
                <a:ext cx="900113" cy="457200"/>
              </a:xfrm>
              <a:prstGeom prst="rect">
                <a:avLst/>
              </a:prstGeom>
              <a:solidFill>
                <a:srgbClr val="8963A3"/>
              </a:solidFill>
            </p:spPr>
          </p:pic>
        </p:grpSp>
      </p:grpSp>
      <p:grpSp>
        <p:nvGrpSpPr>
          <p:cNvPr id="15" name="Group 14"/>
          <p:cNvGrpSpPr/>
          <p:nvPr/>
        </p:nvGrpSpPr>
        <p:grpSpPr>
          <a:xfrm>
            <a:off x="2479767" y="1689443"/>
            <a:ext cx="1980000" cy="3323433"/>
            <a:chOff x="2659154" y="1628800"/>
            <a:chExt cx="1980000" cy="3323433"/>
          </a:xfrm>
        </p:grpSpPr>
        <p:sp>
          <p:nvSpPr>
            <p:cNvPr id="16" name="TextBox 15"/>
            <p:cNvSpPr txBox="1"/>
            <p:nvPr/>
          </p:nvSpPr>
          <p:spPr>
            <a:xfrm>
              <a:off x="2659154" y="3136351"/>
              <a:ext cx="198000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AD135D"/>
                  </a:solidFill>
                  <a:effectLst/>
                  <a:uLnTx/>
                  <a:uFillTx/>
                  <a:latin typeface="Georgia" panose="02040502050405020303" pitchFamily="18" charset="0"/>
                </a:rPr>
                <a:t>Educated</a:t>
              </a:r>
              <a:r>
                <a:rPr kumimoji="0" lang="en-N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Georgia" panose="02040502050405020303" pitchFamily="18" charset="0"/>
                </a:rPr>
                <a:t> – </a:t>
              </a:r>
              <a:r>
                <a:rPr kumimoji="0" lang="en-NZ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AD135D"/>
                  </a:solidFill>
                  <a:effectLst/>
                  <a:uLnTx/>
                  <a:uFillTx/>
                  <a:latin typeface="Georgia" panose="02040502050405020303" pitchFamily="18" charset="0"/>
                </a:rPr>
                <a:t>51% </a:t>
              </a:r>
              <a:r>
                <a:rPr kumimoji="0" lang="en-NZ" sz="14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Georgia" panose="02040502050405020303" pitchFamily="18" charset="0"/>
                </a:rPr>
                <a:t>more likely to be </a:t>
              </a:r>
              <a:r>
                <a:rPr kumimoji="0" lang="en-NZ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AD135D"/>
                  </a:solidFill>
                  <a:effectLst/>
                  <a:uLnTx/>
                  <a:uFillTx/>
                  <a:latin typeface="Georgia" panose="02040502050405020303" pitchFamily="18" charset="0"/>
                </a:rPr>
                <a:t>University Graduates</a:t>
              </a:r>
              <a:r>
                <a:rPr kumimoji="0" lang="en-N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Georgia" panose="02040502050405020303" pitchFamily="18" charset="0"/>
                </a:rPr>
                <a:t>,</a:t>
              </a:r>
              <a:r>
                <a:rPr kumimoji="0" lang="en-NZ" sz="14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Georgia" panose="02040502050405020303" pitchFamily="18" charset="0"/>
                </a:rPr>
                <a:t> and </a:t>
              </a:r>
              <a:r>
                <a:rPr kumimoji="0" lang="en-N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Georgia" panose="02040502050405020303" pitchFamily="18" charset="0"/>
                </a:rPr>
                <a:t/>
              </a:r>
              <a:br>
                <a:rPr kumimoji="0" lang="en-N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Georgia" panose="02040502050405020303" pitchFamily="18" charset="0"/>
                </a:rPr>
              </a:br>
              <a:r>
                <a:rPr kumimoji="0" lang="en-NZ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AD135D"/>
                  </a:solidFill>
                  <a:effectLst/>
                  <a:uLnTx/>
                  <a:uFillTx/>
                  <a:latin typeface="Georgia" panose="02040502050405020303" pitchFamily="18" charset="0"/>
                </a:rPr>
                <a:t>68% </a:t>
              </a:r>
              <a:r>
                <a:rPr kumimoji="0" lang="en-NZ" sz="14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Georgia" panose="02040502050405020303" pitchFamily="18" charset="0"/>
                </a:rPr>
                <a:t>more likely to have undertaken </a:t>
              </a:r>
              <a:br>
                <a:rPr kumimoji="0" lang="en-NZ" sz="14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Georgia" panose="02040502050405020303" pitchFamily="18" charset="0"/>
                </a:rPr>
              </a:br>
              <a:r>
                <a:rPr kumimoji="0" lang="en-NZ" sz="14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Georgia" panose="02040502050405020303" pitchFamily="18" charset="0"/>
                </a:rPr>
                <a:t>Post-Grad study (</a:t>
              </a:r>
              <a:r>
                <a:rPr kumimoji="0" lang="en-NZ" sz="1400" i="1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Georgia" panose="02040502050405020303" pitchFamily="18" charset="0"/>
                </a:rPr>
                <a:t>Masters, PhD</a:t>
              </a:r>
              <a:r>
                <a:rPr kumimoji="0" lang="en-NZ" sz="14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Georgia" panose="02040502050405020303" pitchFamily="18" charset="0"/>
                </a:rPr>
                <a:t>)</a:t>
              </a:r>
              <a:endParaRPr kumimoji="0" lang="en-NZ" sz="1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3013646" y="1628800"/>
              <a:ext cx="1271016" cy="1271016"/>
              <a:chOff x="2385926" y="1021018"/>
              <a:chExt cx="1271016" cy="1271016"/>
            </a:xfrm>
            <a:solidFill>
              <a:srgbClr val="D70036"/>
            </a:solidFill>
          </p:grpSpPr>
          <p:sp>
            <p:nvSpPr>
              <p:cNvPr id="19" name="Oval 18"/>
              <p:cNvSpPr/>
              <p:nvPr/>
            </p:nvSpPr>
            <p:spPr>
              <a:xfrm>
                <a:off x="2385926" y="1021018"/>
                <a:ext cx="1271016" cy="1271016"/>
              </a:xfrm>
              <a:prstGeom prst="ellipse">
                <a:avLst/>
              </a:prstGeom>
              <a:solidFill>
                <a:srgbClr val="AD135D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20" name="Picture 19" descr="Education.emf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552473" y="1392112"/>
                <a:ext cx="937922" cy="528828"/>
              </a:xfrm>
              <a:prstGeom prst="rect">
                <a:avLst/>
              </a:prstGeom>
              <a:solidFill>
                <a:srgbClr val="AD135D"/>
              </a:solidFill>
            </p:spPr>
          </p:pic>
        </p:grpSp>
      </p:grpSp>
      <p:grpSp>
        <p:nvGrpSpPr>
          <p:cNvPr id="21" name="Group 20"/>
          <p:cNvGrpSpPr/>
          <p:nvPr/>
        </p:nvGrpSpPr>
        <p:grpSpPr>
          <a:xfrm>
            <a:off x="4599782" y="1689443"/>
            <a:ext cx="1980000" cy="2892546"/>
            <a:chOff x="4866721" y="1628800"/>
            <a:chExt cx="1980000" cy="2892546"/>
          </a:xfrm>
        </p:grpSpPr>
        <p:sp>
          <p:nvSpPr>
            <p:cNvPr id="22" name="TextBox 21"/>
            <p:cNvSpPr txBox="1"/>
            <p:nvPr/>
          </p:nvSpPr>
          <p:spPr>
            <a:xfrm>
              <a:off x="4866721" y="3136351"/>
              <a:ext cx="19800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4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Georgia" panose="02040502050405020303" pitchFamily="18" charset="0"/>
                </a:rPr>
                <a:t>Business Decision Makers are more likely to be </a:t>
              </a:r>
              <a:r>
                <a:rPr kumimoji="0" lang="en-NZ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7D9BCC"/>
                  </a:solidFill>
                  <a:effectLst/>
                  <a:uLnTx/>
                  <a:uFillTx/>
                  <a:latin typeface="Georgia" panose="02040502050405020303" pitchFamily="18" charset="0"/>
                </a:rPr>
                <a:t>male (60%)</a:t>
              </a:r>
              <a:r>
                <a:rPr kumimoji="0" lang="en-N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7D9BCC"/>
                  </a:solidFill>
                  <a:effectLst/>
                  <a:uLnTx/>
                  <a:uFillTx/>
                  <a:latin typeface="Georgia" panose="02040502050405020303" pitchFamily="18" charset="0"/>
                </a:rPr>
                <a:t>, </a:t>
              </a:r>
              <a:r>
                <a:rPr kumimoji="0" lang="en-NZ" sz="14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Georgia" panose="02040502050405020303" pitchFamily="18" charset="0"/>
                </a:rPr>
                <a:t>with an average age of  </a:t>
              </a:r>
              <a:r>
                <a:rPr kumimoji="0" lang="en-NZ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7D9BCC"/>
                  </a:solidFill>
                  <a:effectLst/>
                  <a:uLnTx/>
                  <a:uFillTx/>
                  <a:latin typeface="Georgia" panose="02040502050405020303" pitchFamily="18" charset="0"/>
                </a:rPr>
                <a:t>46 years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5221213" y="1628800"/>
              <a:ext cx="1271016" cy="1271016"/>
              <a:chOff x="3276600" y="3276600"/>
              <a:chExt cx="1271016" cy="1271016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3276600" y="3276600"/>
                <a:ext cx="1271016" cy="1271016"/>
              </a:xfrm>
              <a:prstGeom prst="ellipse">
                <a:avLst/>
              </a:prstGeom>
              <a:solidFill>
                <a:srgbClr val="7D9BCC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26" name="Picture 25" descr="male.emf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739303" y="3474911"/>
                <a:ext cx="345610" cy="874394"/>
              </a:xfrm>
              <a:prstGeom prst="rect">
                <a:avLst/>
              </a:prstGeom>
              <a:solidFill>
                <a:srgbClr val="7D9BCC"/>
              </a:solidFill>
            </p:spPr>
          </p:pic>
        </p:grpSp>
      </p:grpSp>
      <p:grpSp>
        <p:nvGrpSpPr>
          <p:cNvPr id="27" name="Group 26"/>
          <p:cNvGrpSpPr/>
          <p:nvPr/>
        </p:nvGrpSpPr>
        <p:grpSpPr>
          <a:xfrm>
            <a:off x="6719796" y="1679723"/>
            <a:ext cx="1980000" cy="2686822"/>
            <a:chOff x="7074288" y="1619080"/>
            <a:chExt cx="1980000" cy="2686822"/>
          </a:xfrm>
        </p:grpSpPr>
        <p:sp>
          <p:nvSpPr>
            <p:cNvPr id="28" name="Rectangle 27"/>
            <p:cNvSpPr/>
            <p:nvPr/>
          </p:nvSpPr>
          <p:spPr>
            <a:xfrm>
              <a:off x="7074288" y="3136351"/>
              <a:ext cx="1980000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4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Georgia" panose="02040502050405020303" pitchFamily="18" charset="0"/>
                </a:rPr>
                <a:t>Ethnic</a:t>
              </a:r>
              <a:r>
                <a:rPr kumimoji="0" lang="en-NZ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Georgia" panose="02040502050405020303" pitchFamily="18" charset="0"/>
                </a:rPr>
                <a:t> </a:t>
              </a:r>
              <a:r>
                <a:rPr kumimoji="0" lang="en-NZ" sz="14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Georgia" panose="02040502050405020303" pitchFamily="18" charset="0"/>
                </a:rPr>
                <a:t>profile skews towards </a:t>
              </a:r>
              <a:r>
                <a:rPr kumimoji="0" lang="en-NZ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8300"/>
                  </a:solidFill>
                  <a:effectLst/>
                  <a:uLnTx/>
                  <a:uFillTx/>
                  <a:latin typeface="Georgia" panose="02040502050405020303" pitchFamily="18" charset="0"/>
                </a:rPr>
                <a:t>European &amp; New Zealander</a:t>
              </a:r>
              <a:r>
                <a:rPr kumimoji="0" lang="en-N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Georgia" panose="02040502050405020303" pitchFamily="18" charset="0"/>
                </a:rPr>
                <a:t> – </a:t>
              </a:r>
              <a:r>
                <a:rPr kumimoji="0" lang="en-NZ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8300"/>
                  </a:solidFill>
                  <a:effectLst/>
                  <a:uLnTx/>
                  <a:uFillTx/>
                  <a:latin typeface="Georgia" panose="02040502050405020303" pitchFamily="18" charset="0"/>
                </a:rPr>
                <a:t>85%</a:t>
              </a:r>
              <a:r>
                <a:rPr kumimoji="0" lang="en-N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Georgia" panose="02040502050405020303" pitchFamily="18" charset="0"/>
                </a:rPr>
                <a:t> </a:t>
              </a:r>
              <a:r>
                <a:rPr kumimoji="0" lang="en-NZ" sz="14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Georgia" panose="02040502050405020303" pitchFamily="18" charset="0"/>
                </a:rPr>
                <a:t>fall in </a:t>
              </a:r>
              <a:br>
                <a:rPr kumimoji="0" lang="en-NZ" sz="14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Georgia" panose="02040502050405020303" pitchFamily="18" charset="0"/>
                </a:rPr>
              </a:br>
              <a:r>
                <a:rPr kumimoji="0" lang="en-NZ" sz="14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Georgia" panose="02040502050405020303" pitchFamily="18" charset="0"/>
                </a:rPr>
                <a:t>these groups</a:t>
              </a:r>
              <a:endParaRPr kumimoji="0" lang="en-NZ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7428780" y="1619080"/>
              <a:ext cx="1271016" cy="1280736"/>
              <a:chOff x="747239" y="1011298"/>
              <a:chExt cx="1271016" cy="1280736"/>
            </a:xfrm>
            <a:solidFill>
              <a:srgbClr val="FF8300"/>
            </a:solidFill>
          </p:grpSpPr>
          <p:sp>
            <p:nvSpPr>
              <p:cNvPr id="31" name="Oval 30"/>
              <p:cNvSpPr/>
              <p:nvPr/>
            </p:nvSpPr>
            <p:spPr>
              <a:xfrm>
                <a:off x="747239" y="1021018"/>
                <a:ext cx="1271016" cy="1271016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32" name="Picture 31" descr="Diversity.emf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32691" y="1427926"/>
                <a:ext cx="900113" cy="457200"/>
              </a:xfrm>
              <a:prstGeom prst="rect">
                <a:avLst/>
              </a:prstGeom>
              <a:grpFill/>
            </p:spPr>
          </p:pic>
          <p:sp>
            <p:nvSpPr>
              <p:cNvPr id="24" name="Oval 23"/>
              <p:cNvSpPr/>
              <p:nvPr/>
            </p:nvSpPr>
            <p:spPr>
              <a:xfrm>
                <a:off x="747239" y="1011298"/>
                <a:ext cx="1271016" cy="1271016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30" name="Picture 29" descr="Diversity.emf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32691" y="1418206"/>
                <a:ext cx="900113" cy="457200"/>
              </a:xfrm>
              <a:prstGeom prst="rect">
                <a:avLst/>
              </a:prstGeom>
              <a:grpFill/>
            </p:spPr>
          </p:pic>
        </p:grpSp>
      </p:grpSp>
    </p:spTree>
    <p:extLst>
      <p:ext uri="{BB962C8B-B14F-4D97-AF65-F5344CB8AC3E}">
        <p14:creationId xmlns:p14="http://schemas.microsoft.com/office/powerpoint/2010/main" val="428006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 txBox="1">
            <a:spLocks/>
          </p:cNvSpPr>
          <p:nvPr/>
        </p:nvSpPr>
        <p:spPr>
          <a:xfrm>
            <a:off x="235689" y="463284"/>
            <a:ext cx="8165465" cy="571500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 cap="all" baseline="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</a:rPr>
              <a:t>Media Engagement</a:t>
            </a:r>
            <a:endParaRPr kumimoji="0" lang="en-NZ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  <p:graphicFrame>
        <p:nvGraphicFramePr>
          <p:cNvPr id="12" name="Char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6349342"/>
              </p:ext>
            </p:extLst>
          </p:nvPr>
        </p:nvGraphicFramePr>
        <p:xfrm>
          <a:off x="480274" y="1988840"/>
          <a:ext cx="7920880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 Placeholder 2"/>
          <p:cNvSpPr txBox="1">
            <a:spLocks/>
          </p:cNvSpPr>
          <p:nvPr/>
        </p:nvSpPr>
        <p:spPr>
          <a:xfrm>
            <a:off x="3074424" y="1673722"/>
            <a:ext cx="8165465" cy="315118"/>
          </a:xfrm>
          <a:prstGeom prst="rect">
            <a:avLst/>
          </a:prstGeom>
        </p:spPr>
        <p:txBody>
          <a:bodyPr vert="horz" wrap="square" lIns="91440" tIns="0" rIns="91440" bIns="0" rtlCol="0" anchor="t" anchorCtr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F5F5F"/>
              </a:buClr>
              <a:buFont typeface="Arial"/>
              <a:buNone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5F5F5F"/>
              </a:buClr>
              <a:buFont typeface="Arial" pitchFamily="34" charset="0"/>
              <a:buNone/>
              <a:defRPr sz="20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/>
              <a:buNone/>
              <a:defRPr sz="18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 pitchFamily="34" charset="0"/>
              <a:buNone/>
              <a:defRPr sz="16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 pitchFamily="34" charset="0"/>
              <a:buNone/>
              <a:defRPr sz="16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NZ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</a:rPr>
              <a:t>I get caught up with this media</a:t>
            </a:r>
            <a:endParaRPr kumimoji="0" lang="en-NZ" sz="16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  <p:sp>
        <p:nvSpPr>
          <p:cNvPr id="14" name="Text Placeholder 4"/>
          <p:cNvSpPr txBox="1">
            <a:spLocks/>
          </p:cNvSpPr>
          <p:nvPr/>
        </p:nvSpPr>
        <p:spPr>
          <a:xfrm>
            <a:off x="2800145" y="6290329"/>
            <a:ext cx="8160322" cy="315118"/>
          </a:xfrm>
          <a:prstGeom prst="rect">
            <a:avLst/>
          </a:prstGeom>
        </p:spPr>
        <p:txBody>
          <a:bodyPr vert="horz" wrap="square" lIns="91440" tIns="0" rIns="91440" bIns="0" rtlCol="0" anchor="t" anchorCtr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F5F5F"/>
              </a:buClr>
              <a:buFont typeface="Arial"/>
              <a:buNone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5F5F5F"/>
              </a:buClr>
              <a:buFont typeface="Arial" pitchFamily="34" charset="0"/>
              <a:buNone/>
              <a:defRPr sz="20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/>
              <a:buNone/>
              <a:defRPr sz="18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 pitchFamily="34" charset="0"/>
              <a:buNone/>
              <a:defRPr sz="16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 pitchFamily="34" charset="0"/>
              <a:buNone/>
              <a:defRPr sz="16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Tx/>
              <a:buFont typeface="Arial"/>
              <a:buNone/>
              <a:tabLst/>
              <a:defRPr/>
            </a:pPr>
            <a:r>
              <a:rPr kumimoji="0" lang="en-NZ" sz="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Source: Nielsen CMI Q2 2013 – Q1 2014.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Tx/>
              <a:buFont typeface="Arial"/>
              <a:buNone/>
              <a:tabLst/>
              <a:defRPr/>
            </a:pPr>
            <a:endParaRPr kumimoji="0" lang="en-NZ" sz="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Tx/>
              <a:buFont typeface="Arial"/>
              <a:buNone/>
              <a:tabLst/>
              <a:defRPr/>
            </a:pPr>
            <a:r>
              <a:rPr kumimoji="0" lang="en-NZ" sz="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Base: Business Decision Makers – 756,000</a:t>
            </a:r>
            <a:endParaRPr kumimoji="0" lang="en-NZ" sz="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68112" y="407654"/>
            <a:ext cx="6830277" cy="562571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 cap="all" baseline="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NZ" sz="2400" cap="none" dirty="0" smtClean="0">
                <a:solidFill>
                  <a:prstClr val="black"/>
                </a:solidFill>
                <a:latin typeface="Georgia" panose="02040502050405020303" pitchFamily="18" charset="0"/>
              </a:rPr>
              <a:t>What Do Business Decision Makers</a:t>
            </a:r>
          </a:p>
          <a:p>
            <a:pPr>
              <a:defRPr/>
            </a:pPr>
            <a:r>
              <a:rPr lang="en-NZ" sz="2400" cap="none" dirty="0" smtClean="0">
                <a:solidFill>
                  <a:prstClr val="black"/>
                </a:solidFill>
                <a:latin typeface="Georgia" panose="02040502050405020303" pitchFamily="18" charset="0"/>
              </a:rPr>
              <a:t>Think Of Magazines?</a:t>
            </a:r>
            <a:endParaRPr lang="en-NZ" sz="2400" cap="none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171388" y="1533203"/>
            <a:ext cx="2016224" cy="2016224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lang="en-NZ" dirty="0">
                <a:solidFill>
                  <a:srgbClr val="000000"/>
                </a:solidFill>
                <a:latin typeface="Georgia" panose="02040502050405020303" pitchFamily="18" charset="0"/>
              </a:rPr>
              <a:t>It is my personal </a:t>
            </a:r>
            <a:r>
              <a:rPr lang="en-NZ" i="1" dirty="0">
                <a:solidFill>
                  <a:srgbClr val="000000"/>
                </a:solidFill>
                <a:latin typeface="Georgia" panose="02040502050405020303" pitchFamily="18" charset="0"/>
              </a:rPr>
              <a:t>treat</a:t>
            </a:r>
          </a:p>
          <a:p>
            <a:pPr algn="ctr" defTabSz="914400"/>
            <a:r>
              <a:rPr lang="en-NZ" sz="2000" i="1" dirty="0">
                <a:solidFill>
                  <a:srgbClr val="000000"/>
                </a:solidFill>
                <a:latin typeface="Georgia" panose="02040502050405020303" pitchFamily="18" charset="0"/>
              </a:rPr>
              <a:t>52%</a:t>
            </a:r>
          </a:p>
        </p:txBody>
      </p:sp>
      <p:sp>
        <p:nvSpPr>
          <p:cNvPr id="8" name="Oval 7"/>
          <p:cNvSpPr/>
          <p:nvPr/>
        </p:nvSpPr>
        <p:spPr>
          <a:xfrm>
            <a:off x="5960326" y="3862578"/>
            <a:ext cx="2016224" cy="2016224"/>
          </a:xfrm>
          <a:prstGeom prst="ellipse">
            <a:avLst/>
          </a:prstGeom>
          <a:solidFill>
            <a:srgbClr val="FFF27B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lang="en-NZ" sz="1400" dirty="0">
                <a:solidFill>
                  <a:srgbClr val="000000"/>
                </a:solidFill>
                <a:latin typeface="Georgia" panose="02040502050405020303" pitchFamily="18" charset="0"/>
              </a:rPr>
              <a:t>It is </a:t>
            </a:r>
            <a:r>
              <a:rPr lang="en-NZ" sz="14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good</a:t>
            </a:r>
          </a:p>
          <a:p>
            <a:pPr algn="ctr" defTabSz="914400"/>
            <a:r>
              <a:rPr lang="en-NZ" sz="1400" i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entertainment</a:t>
            </a:r>
            <a:r>
              <a:rPr lang="en-NZ" sz="1400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NZ" sz="1400" dirty="0">
                <a:solidFill>
                  <a:srgbClr val="000000"/>
                </a:solidFill>
                <a:latin typeface="Georgia" panose="02040502050405020303" pitchFamily="18" charset="0"/>
              </a:rPr>
              <a:t>value</a:t>
            </a:r>
          </a:p>
          <a:p>
            <a:pPr algn="ctr" defTabSz="914400"/>
            <a:r>
              <a:rPr lang="en-NZ" sz="1600" i="1" dirty="0">
                <a:solidFill>
                  <a:srgbClr val="000000"/>
                </a:solidFill>
                <a:latin typeface="Georgia" panose="02040502050405020303" pitchFamily="18" charset="0"/>
              </a:rPr>
              <a:t>61%</a:t>
            </a:r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2769555" y="6315672"/>
            <a:ext cx="8160322" cy="315118"/>
          </a:xfrm>
          <a:prstGeom prst="rect">
            <a:avLst/>
          </a:prstGeom>
        </p:spPr>
        <p:txBody>
          <a:bodyPr vert="horz" wrap="square" lIns="91440" tIns="0" rIns="91440" bIns="0" rtlCol="0" anchor="t" anchorCtr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F5F5F"/>
              </a:buClr>
              <a:buFont typeface="Arial"/>
              <a:buNone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5F5F5F"/>
              </a:buClr>
              <a:buFont typeface="Arial" pitchFamily="34" charset="0"/>
              <a:buNone/>
              <a:defRPr sz="20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/>
              <a:buNone/>
              <a:defRPr sz="18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 pitchFamily="34" charset="0"/>
              <a:buNone/>
              <a:defRPr sz="16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 pitchFamily="34" charset="0"/>
              <a:buNone/>
              <a:defRPr sz="16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NZ" sz="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Source: Nielsen CMI Q2 2013 – Q1 2014.  </a:t>
            </a:r>
          </a:p>
          <a:p>
            <a:pPr>
              <a:defRPr/>
            </a:pPr>
            <a:endParaRPr lang="en-NZ" sz="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en-NZ" sz="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Base: Business Decision Makers – 756,000</a:t>
            </a:r>
            <a:endParaRPr lang="en-NZ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563888" y="1124784"/>
            <a:ext cx="2016224" cy="2016224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lang="en-NZ" sz="1600" dirty="0">
                <a:solidFill>
                  <a:srgbClr val="000000"/>
                </a:solidFill>
                <a:latin typeface="Georgia" panose="02040502050405020303" pitchFamily="18" charset="0"/>
              </a:rPr>
              <a:t>Information I get from this media is </a:t>
            </a:r>
            <a:r>
              <a:rPr lang="en-NZ" sz="1600" i="1" dirty="0">
                <a:solidFill>
                  <a:srgbClr val="000000"/>
                </a:solidFill>
                <a:latin typeface="Georgia" panose="02040502050405020303" pitchFamily="18" charset="0"/>
              </a:rPr>
              <a:t>trustworthy</a:t>
            </a:r>
          </a:p>
          <a:p>
            <a:pPr algn="ctr" defTabSz="914400"/>
            <a:r>
              <a:rPr lang="en-NZ" i="1" dirty="0">
                <a:solidFill>
                  <a:srgbClr val="000000"/>
                </a:solidFill>
                <a:latin typeface="Georgia" panose="02040502050405020303" pitchFamily="18" charset="0"/>
              </a:rPr>
              <a:t>55%</a:t>
            </a:r>
          </a:p>
        </p:txBody>
      </p:sp>
      <p:sp>
        <p:nvSpPr>
          <p:cNvPr id="13" name="Oval 12"/>
          <p:cNvSpPr/>
          <p:nvPr/>
        </p:nvSpPr>
        <p:spPr>
          <a:xfrm>
            <a:off x="5960326" y="1523418"/>
            <a:ext cx="2016224" cy="2016224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lang="en-NZ" kern="0" dirty="0">
                <a:solidFill>
                  <a:srgbClr val="000000"/>
                </a:solidFill>
                <a:latin typeface="Georgia" panose="02040502050405020303" pitchFamily="18" charset="0"/>
                <a:ea typeface="Batang" panose="02030600000101010101" pitchFamily="18" charset="-127"/>
              </a:rPr>
              <a:t>It puts me in a</a:t>
            </a:r>
          </a:p>
          <a:p>
            <a:pPr algn="ctr" defTabSz="914400"/>
            <a:r>
              <a:rPr lang="en-NZ" kern="0" dirty="0">
                <a:solidFill>
                  <a:srgbClr val="000000"/>
                </a:solidFill>
                <a:latin typeface="Georgia" panose="02040502050405020303" pitchFamily="18" charset="0"/>
                <a:ea typeface="Batang" panose="02030600000101010101" pitchFamily="18" charset="-127"/>
              </a:rPr>
              <a:t> </a:t>
            </a:r>
            <a:r>
              <a:rPr lang="en-NZ" i="1" kern="0" dirty="0">
                <a:solidFill>
                  <a:srgbClr val="000000"/>
                </a:solidFill>
                <a:latin typeface="Georgia" panose="02040502050405020303" pitchFamily="18" charset="0"/>
                <a:ea typeface="Batang" panose="02030600000101010101" pitchFamily="18" charset="-127"/>
              </a:rPr>
              <a:t>good mood</a:t>
            </a:r>
          </a:p>
          <a:p>
            <a:pPr algn="ctr" defTabSz="914400"/>
            <a:r>
              <a:rPr lang="en-NZ" i="1" kern="0" dirty="0" smtClean="0">
                <a:solidFill>
                  <a:srgbClr val="000000"/>
                </a:solidFill>
                <a:latin typeface="Georgia" panose="02040502050405020303" pitchFamily="18" charset="0"/>
                <a:ea typeface="Batang" panose="02030600000101010101" pitchFamily="18" charset="-127"/>
              </a:rPr>
              <a:t>51%</a:t>
            </a:r>
            <a:endParaRPr lang="en-NZ" i="1" kern="0" dirty="0">
              <a:solidFill>
                <a:srgbClr val="000000"/>
              </a:solidFill>
              <a:latin typeface="Georgia" panose="02040502050405020303" pitchFamily="18" charset="0"/>
              <a:ea typeface="Batang" panose="02030600000101010101" pitchFamily="18" charset="-127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439775" y="3473702"/>
            <a:ext cx="2016224" cy="2016224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lang="en-NZ" dirty="0">
                <a:solidFill>
                  <a:srgbClr val="000000"/>
                </a:solidFill>
                <a:latin typeface="Georgia" panose="02040502050405020303" pitchFamily="18" charset="0"/>
              </a:rPr>
              <a:t>I </a:t>
            </a:r>
            <a:r>
              <a:rPr lang="en-NZ" dirty="0" smtClean="0">
                <a:solidFill>
                  <a:srgbClr val="000000"/>
                </a:solidFill>
                <a:latin typeface="Georgia" panose="02040502050405020303" pitchFamily="18" charset="0"/>
              </a:rPr>
              <a:t>get</a:t>
            </a:r>
          </a:p>
          <a:p>
            <a:pPr algn="ctr" defTabSz="914400"/>
            <a:r>
              <a:rPr lang="en-NZ" dirty="0" smtClean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NZ" i="1" dirty="0">
                <a:solidFill>
                  <a:srgbClr val="000000"/>
                </a:solidFill>
                <a:latin typeface="Georgia" panose="02040502050405020303" pitchFamily="18" charset="0"/>
              </a:rPr>
              <a:t>caught up </a:t>
            </a:r>
            <a:r>
              <a:rPr lang="en-NZ" dirty="0">
                <a:solidFill>
                  <a:srgbClr val="000000"/>
                </a:solidFill>
                <a:latin typeface="Georgia" panose="02040502050405020303" pitchFamily="18" charset="0"/>
              </a:rPr>
              <a:t>with this media</a:t>
            </a:r>
          </a:p>
          <a:p>
            <a:pPr algn="ctr" defTabSz="914400"/>
            <a:r>
              <a:rPr lang="en-NZ" sz="2000" i="1" dirty="0">
                <a:solidFill>
                  <a:srgbClr val="000000"/>
                </a:solidFill>
                <a:latin typeface="Georgia" panose="02040502050405020303" pitchFamily="18" charset="0"/>
              </a:rPr>
              <a:t>46%</a:t>
            </a:r>
          </a:p>
        </p:txBody>
      </p:sp>
      <p:sp>
        <p:nvSpPr>
          <p:cNvPr id="16" name="Oval 15"/>
          <p:cNvSpPr/>
          <p:nvPr/>
        </p:nvSpPr>
        <p:spPr>
          <a:xfrm>
            <a:off x="919224" y="3862578"/>
            <a:ext cx="2016224" cy="2016224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lang="en-NZ" dirty="0">
                <a:solidFill>
                  <a:srgbClr val="000000"/>
                </a:solidFill>
                <a:latin typeface="Georgia" panose="02040502050405020303" pitchFamily="18" charset="0"/>
              </a:rPr>
              <a:t>Information I get from this media is </a:t>
            </a:r>
            <a:r>
              <a:rPr lang="en-NZ" i="1" dirty="0">
                <a:solidFill>
                  <a:srgbClr val="000000"/>
                </a:solidFill>
                <a:latin typeface="Georgia" panose="02040502050405020303" pitchFamily="18" charset="0"/>
              </a:rPr>
              <a:t>credible</a:t>
            </a:r>
          </a:p>
          <a:p>
            <a:pPr algn="ctr" defTabSz="914400"/>
            <a:r>
              <a:rPr lang="en-NZ" sz="2000" i="1" dirty="0">
                <a:solidFill>
                  <a:srgbClr val="000000"/>
                </a:solidFill>
                <a:latin typeface="Georgia" panose="02040502050405020303" pitchFamily="18" charset="0"/>
              </a:rPr>
              <a:t>55%</a:t>
            </a:r>
          </a:p>
        </p:txBody>
      </p:sp>
    </p:spTree>
    <p:extLst>
      <p:ext uri="{BB962C8B-B14F-4D97-AF65-F5344CB8AC3E}">
        <p14:creationId xmlns:p14="http://schemas.microsoft.com/office/powerpoint/2010/main" val="421127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289209" y="493179"/>
            <a:ext cx="8165465" cy="571500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 cap="all" baseline="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</a:rPr>
              <a:t>Media Engagement</a:t>
            </a: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  <p:graphicFrame>
        <p:nvGraphicFramePr>
          <p:cNvPr id="4" name="Char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9925430"/>
              </p:ext>
            </p:extLst>
          </p:nvPr>
        </p:nvGraphicFramePr>
        <p:xfrm>
          <a:off x="289209" y="2012402"/>
          <a:ext cx="7920880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2"/>
          <p:cNvSpPr txBox="1">
            <a:spLocks/>
          </p:cNvSpPr>
          <p:nvPr/>
        </p:nvSpPr>
        <p:spPr>
          <a:xfrm>
            <a:off x="3066640" y="1583396"/>
            <a:ext cx="8165465" cy="315118"/>
          </a:xfrm>
          <a:prstGeom prst="rect">
            <a:avLst/>
          </a:prstGeom>
        </p:spPr>
        <p:txBody>
          <a:bodyPr vert="horz" wrap="square" lIns="91440" tIns="0" rIns="91440" bIns="0" rtlCol="0" anchor="t" anchorCtr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F5F5F"/>
              </a:buClr>
              <a:buFont typeface="Arial"/>
              <a:buNone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5F5F5F"/>
              </a:buClr>
              <a:buFont typeface="Arial" pitchFamily="34" charset="0"/>
              <a:buNone/>
              <a:defRPr sz="20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/>
              <a:buNone/>
              <a:defRPr sz="18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 pitchFamily="34" charset="0"/>
              <a:buNone/>
              <a:defRPr sz="16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 pitchFamily="34" charset="0"/>
              <a:buNone/>
              <a:defRPr sz="16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NZ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</a:rPr>
              <a:t>It is good entertainment value</a:t>
            </a:r>
            <a:endParaRPr kumimoji="0" lang="en-NZ" sz="16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2799236" y="6324079"/>
            <a:ext cx="8160322" cy="315118"/>
          </a:xfrm>
          <a:prstGeom prst="rect">
            <a:avLst/>
          </a:prstGeom>
        </p:spPr>
        <p:txBody>
          <a:bodyPr vert="horz" wrap="square" lIns="91440" tIns="0" rIns="91440" bIns="0" rtlCol="0" anchor="t" anchorCtr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F5F5F"/>
              </a:buClr>
              <a:buFont typeface="Arial"/>
              <a:buNone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5F5F5F"/>
              </a:buClr>
              <a:buFont typeface="Arial" pitchFamily="34" charset="0"/>
              <a:buNone/>
              <a:defRPr sz="20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/>
              <a:buNone/>
              <a:defRPr sz="18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 pitchFamily="34" charset="0"/>
              <a:buNone/>
              <a:defRPr sz="16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 pitchFamily="34" charset="0"/>
              <a:buNone/>
              <a:defRPr sz="16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Tx/>
              <a:buFont typeface="Arial"/>
              <a:buNone/>
              <a:tabLst/>
              <a:defRPr/>
            </a:pPr>
            <a:r>
              <a:rPr kumimoji="0" lang="en-NZ" sz="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Source: Nielsen CMI Q2 2013 – Q1 2014.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Tx/>
              <a:buFont typeface="Arial"/>
              <a:buNone/>
              <a:tabLst/>
              <a:defRPr/>
            </a:pPr>
            <a:endParaRPr kumimoji="0" lang="en-NZ" sz="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Tx/>
              <a:buFont typeface="Arial"/>
              <a:buNone/>
              <a:tabLst/>
              <a:defRPr/>
            </a:pPr>
            <a:r>
              <a:rPr kumimoji="0" lang="en-NZ" sz="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Base: Business Decision Makers – 756,000</a:t>
            </a:r>
            <a:endParaRPr kumimoji="0" lang="en-NZ" sz="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22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07757" y="466201"/>
            <a:ext cx="8165465" cy="571500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 cap="all" baseline="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</a:rPr>
              <a:t>Key Findings</a:t>
            </a: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594360" y="1700808"/>
            <a:ext cx="7382691" cy="43998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4572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5F5F5F"/>
              </a:buClr>
              <a:buFont typeface="Arial"/>
              <a:buChar char="•"/>
              <a:defRPr sz="1800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908050" indent="-457200" algn="l" defTabSz="4572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5F5F5F"/>
              </a:buClr>
              <a:buFont typeface="Arial" pitchFamily="34" charset="0"/>
              <a:buChar char="•"/>
              <a:defRPr sz="1600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/>
              <a:buChar char="•"/>
              <a:defRPr sz="1400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3pPr>
            <a:lvl4pPr marL="1825625" indent="-4540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 pitchFamily="34" charset="0"/>
              <a:buChar char="•"/>
              <a:defRPr sz="1200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 pitchFamily="34" charset="0"/>
              <a:buChar char="•"/>
              <a:defRPr sz="1200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kumimoji="0" lang="en-NZ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</a:rPr>
              <a:t>Business Decision Makers </a:t>
            </a:r>
            <a:r>
              <a:rPr kumimoji="0" lang="en-N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</a:rPr>
              <a:t>are an </a:t>
            </a:r>
            <a:r>
              <a:rPr kumimoji="0" lang="en-NZ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</a:rPr>
              <a:t>affluent</a:t>
            </a:r>
            <a:r>
              <a:rPr kumimoji="0" lang="en-N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</a:rPr>
              <a:t> high-spending group.  They are a very work-focussed group – this can be seen from their highest indexing attitudinal statements and their activities.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5F5F5F"/>
              </a:buClr>
              <a:buSzTx/>
              <a:buNone/>
              <a:tabLst/>
              <a:defRPr/>
            </a:pPr>
            <a:endParaRPr kumimoji="0" lang="en-NZ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anose="02040502050405020303" pitchFamily="18" charset="0"/>
            </a:endParaRP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kumimoji="0" lang="en-N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</a:rPr>
              <a:t>They </a:t>
            </a:r>
            <a:r>
              <a:rPr kumimoji="0" lang="en-NZ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</a:rPr>
              <a:t>engage with magazines </a:t>
            </a:r>
            <a:r>
              <a:rPr kumimoji="0" lang="en-NZ" sz="1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</a:rPr>
              <a:t>more</a:t>
            </a:r>
            <a:r>
              <a:rPr kumimoji="0" lang="en-NZ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</a:rPr>
              <a:t> </a:t>
            </a:r>
            <a:r>
              <a:rPr kumimoji="0" lang="en-N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</a:rPr>
              <a:t>than the general population.  They find their magazines enjoyable, relevant and thought-provoking.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5F5F5F"/>
              </a:buClr>
              <a:buSzTx/>
              <a:buFont typeface="Arial"/>
              <a:buChar char="•"/>
              <a:tabLst/>
              <a:defRPr/>
            </a:pPr>
            <a:endParaRPr kumimoji="0" lang="en-NZ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anose="02040502050405020303" pitchFamily="18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</a:rPr>
              <a:t>Magazines rank highest for them when compared to other media for seven core dimensions.  Elsewhere, magazines are still an important media for putting them in a </a:t>
            </a:r>
            <a:r>
              <a:rPr kumimoji="0" lang="en-NZ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</a:rPr>
              <a:t>good mood</a:t>
            </a:r>
            <a:r>
              <a:rPr kumimoji="0" lang="en-N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</a:rPr>
              <a:t>, as a </a:t>
            </a:r>
            <a:r>
              <a:rPr kumimoji="0" lang="en-NZ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</a:rPr>
              <a:t>treat media</a:t>
            </a:r>
            <a:r>
              <a:rPr kumimoji="0" lang="en-N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</a:rPr>
              <a:t>, and for entertainment.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5F5F5F"/>
              </a:buClr>
              <a:buSzTx/>
              <a:buFont typeface="Arial"/>
              <a:buChar char="•"/>
              <a:tabLst/>
              <a:defRPr/>
            </a:pP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21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83166" y="4661495"/>
            <a:ext cx="6978810" cy="5852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2400" b="0" kern="0" cap="none">
                <a:latin typeface="Georgia"/>
                <a:ea typeface="+mj-ea"/>
                <a:cs typeface="Georgia"/>
              </a:defRPr>
            </a:lvl1pPr>
          </a:lstStyle>
          <a:p>
            <a:r>
              <a:rPr lang="en-NZ" dirty="0" smtClean="0"/>
              <a:t>Appendices</a:t>
            </a:r>
            <a:endParaRPr lang="en-NZ" i="1" dirty="0"/>
          </a:p>
        </p:txBody>
      </p:sp>
    </p:spTree>
    <p:extLst>
      <p:ext uri="{BB962C8B-B14F-4D97-AF65-F5344CB8AC3E}">
        <p14:creationId xmlns:p14="http://schemas.microsoft.com/office/powerpoint/2010/main" val="194668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68490" y="468934"/>
            <a:ext cx="8391335" cy="571500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 cap="all" baseline="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</a:rPr>
              <a:t>About CMI</a:t>
            </a: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368491" y="1187356"/>
            <a:ext cx="7556310" cy="4697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4572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5F5F5F"/>
              </a:buClr>
              <a:buFont typeface="Arial"/>
              <a:buChar char="•"/>
              <a:defRPr sz="1800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908050" indent="-457200" algn="l" defTabSz="4572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5F5F5F"/>
              </a:buClr>
              <a:buFont typeface="Arial" pitchFamily="34" charset="0"/>
              <a:buChar char="•"/>
              <a:defRPr sz="1600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/>
              <a:buChar char="•"/>
              <a:defRPr sz="1400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3pPr>
            <a:lvl4pPr marL="1825625" indent="-4540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 pitchFamily="34" charset="0"/>
              <a:buChar char="•"/>
              <a:defRPr sz="1200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 pitchFamily="34" charset="0"/>
              <a:buChar char="•"/>
              <a:defRPr sz="1200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buClr>
                <a:srgbClr val="0082D1"/>
              </a:buClr>
              <a:buSzTx/>
              <a:buNone/>
              <a:tabLst/>
              <a:defRPr/>
            </a:pPr>
            <a:r>
              <a:rPr kumimoji="0" lang="en-NZ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  <a:ea typeface="ＭＳ Ｐゴシック" pitchFamily="34" charset="-128"/>
                <a:cs typeface="ＭＳ Ｐゴシック"/>
              </a:rPr>
              <a:t>The </a:t>
            </a:r>
            <a:r>
              <a:rPr kumimoji="0" lang="en-NZ" sz="1400" i="1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  <a:ea typeface="ＭＳ Ｐゴシック" pitchFamily="34" charset="-128"/>
                <a:cs typeface="ＭＳ Ｐゴシック"/>
              </a:rPr>
              <a:t>core</a:t>
            </a:r>
            <a:r>
              <a:rPr kumimoji="0" lang="en-NZ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  <a:ea typeface="ＭＳ Ｐゴシック" pitchFamily="34" charset="-128"/>
                <a:cs typeface="ＭＳ Ｐゴシック"/>
              </a:rPr>
              <a:t> of CMI is the </a:t>
            </a:r>
            <a:r>
              <a:rPr kumimoji="0" lang="en-NZ" sz="1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  <a:ea typeface="ＭＳ Ｐゴシック" pitchFamily="34" charset="-128"/>
                <a:cs typeface="ＭＳ Ｐゴシック"/>
              </a:rPr>
              <a:t>National Readership Survey,</a:t>
            </a:r>
            <a:r>
              <a:rPr kumimoji="0" lang="en-NZ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  <a:ea typeface="ＭＳ Ｐゴシック" pitchFamily="34" charset="-128"/>
                <a:cs typeface="ＭＳ Ｐゴシック"/>
              </a:rPr>
              <a:t> a comprehensive, nationally representative, independently audited survey of </a:t>
            </a:r>
            <a:r>
              <a:rPr kumimoji="0" lang="en-NZ" sz="1400" i="1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  <a:ea typeface="ＭＳ Ｐゴシック" pitchFamily="34" charset="-128"/>
                <a:cs typeface="ＭＳ Ｐゴシック"/>
              </a:rPr>
              <a:t>12,000</a:t>
            </a:r>
            <a:r>
              <a:rPr kumimoji="0" lang="en-NZ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  <a:ea typeface="ＭＳ Ｐゴシック" pitchFamily="34" charset="-128"/>
                <a:cs typeface="ＭＳ Ｐゴシック"/>
              </a:rPr>
              <a:t> face to face interviews conducted from late January to December each year.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9DD9"/>
              </a:buClr>
              <a:buSzTx/>
              <a:buNone/>
              <a:tabLst/>
              <a:defRPr/>
            </a:pPr>
            <a:r>
              <a:rPr kumimoji="0" lang="en-NZ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  <a:ea typeface="ＭＳ Ｐゴシック" pitchFamily="34" charset="-128"/>
                <a:cs typeface="ＭＳ Ｐゴシック"/>
              </a:rPr>
              <a:t>The interview together with a </a:t>
            </a:r>
            <a:r>
              <a:rPr kumimoji="0" lang="en-NZ" sz="1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  <a:ea typeface="ＭＳ Ｐゴシック" pitchFamily="34" charset="-128"/>
                <a:cs typeface="ＭＳ Ｐゴシック"/>
              </a:rPr>
              <a:t>self-completion diary </a:t>
            </a:r>
            <a:r>
              <a:rPr kumimoji="0" lang="en-NZ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  <a:ea typeface="ＭＳ Ｐゴシック" pitchFamily="34" charset="-128"/>
                <a:cs typeface="ＭＳ Ｐゴシック"/>
              </a:rPr>
              <a:t>give us a comprehensive view of more than just media habits. We also ask a range of attitudinal, behavioural and product usage questions. This gives us a broad picture of the respondents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9DD9"/>
              </a:buClr>
              <a:buSzTx/>
              <a:buNone/>
              <a:tabLst/>
              <a:defRPr/>
            </a:pPr>
            <a:r>
              <a:rPr kumimoji="0" lang="en-US" altLang="en-US" sz="14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  <a:ea typeface="ＭＳ Ｐゴシック" pitchFamily="34" charset="-128"/>
              </a:rPr>
              <a:t>CMI provides:</a:t>
            </a:r>
          </a:p>
          <a:p>
            <a:pPr lvl="2" defTabSz="360000">
              <a:buClr>
                <a:schemeClr val="tx1"/>
              </a:buClr>
              <a:defRPr/>
            </a:pPr>
            <a:r>
              <a:rPr kumimoji="0" lang="en-US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  <a:ea typeface="ＭＳ Ｐゴシック" pitchFamily="34" charset="-128"/>
              </a:rPr>
              <a:t>Access to more than </a:t>
            </a:r>
            <a:r>
              <a:rPr kumimoji="0" lang="en-US" altLang="en-US" i="1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  <a:ea typeface="ＭＳ Ｐゴシック" pitchFamily="34" charset="-128"/>
              </a:rPr>
              <a:t>50,000 insight opportunities</a:t>
            </a:r>
          </a:p>
          <a:p>
            <a:pPr lvl="2" defTabSz="360000">
              <a:buClr>
                <a:schemeClr val="tx1"/>
              </a:buClr>
              <a:defRPr/>
            </a:pPr>
            <a:r>
              <a:rPr kumimoji="0" lang="en-US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  <a:ea typeface="ＭＳ Ｐゴシック" pitchFamily="34" charset="-128"/>
              </a:rPr>
              <a:t>Trending opportunities – data covering more than 20 years </a:t>
            </a:r>
          </a:p>
          <a:p>
            <a:pPr lvl="2" defTabSz="360000">
              <a:buClr>
                <a:schemeClr val="tx1"/>
              </a:buClr>
              <a:defRPr/>
            </a:pPr>
            <a:endParaRPr kumimoji="0" lang="en-US" altLang="en-US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anose="02040502050405020303" pitchFamily="18" charset="0"/>
              <a:ea typeface="ＭＳ Ｐゴシック" pitchFamily="34" charset="-128"/>
            </a:endParaRPr>
          </a:p>
          <a:p>
            <a:pPr marL="0" indent="0" defTabSz="360000">
              <a:buClr>
                <a:srgbClr val="009DD9"/>
              </a:buClr>
              <a:buNone/>
              <a:defRPr/>
            </a:pPr>
            <a:r>
              <a:rPr kumimoji="0" lang="en-US" altLang="en-US" sz="14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  <a:ea typeface="ＭＳ Ｐゴシック" pitchFamily="34" charset="-128"/>
              </a:rPr>
              <a:t>CMI can be used to:</a:t>
            </a:r>
          </a:p>
          <a:p>
            <a:pPr lvl="2" defTabSz="360000">
              <a:buClr>
                <a:schemeClr val="tx1"/>
              </a:buClr>
              <a:defRPr/>
            </a:pPr>
            <a:r>
              <a:rPr kumimoji="0" lang="en-US" altLang="en-US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  <a:ea typeface="ＭＳ Ｐゴシック" pitchFamily="34" charset="-128"/>
              </a:rPr>
              <a:t>track</a:t>
            </a:r>
            <a:r>
              <a:rPr kumimoji="0" lang="en-US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  <a:ea typeface="ＭＳ Ｐゴシック" pitchFamily="34" charset="-128"/>
              </a:rPr>
              <a:t> categories, brands, usage, occasions, channel, </a:t>
            </a:r>
            <a:r>
              <a:rPr kumimoji="0" lang="en-US" alt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  <a:ea typeface="ＭＳ Ｐゴシック" pitchFamily="34" charset="-128"/>
              </a:rPr>
              <a:t>behaviours</a:t>
            </a:r>
            <a:r>
              <a:rPr kumimoji="0" lang="en-US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  <a:ea typeface="ＭＳ Ｐゴシック" pitchFamily="34" charset="-128"/>
              </a:rPr>
              <a:t>, penetration into target markets</a:t>
            </a:r>
          </a:p>
          <a:p>
            <a:pPr lvl="2" defTabSz="360000">
              <a:buClr>
                <a:schemeClr val="tx1"/>
              </a:buClr>
              <a:defRPr/>
            </a:pPr>
            <a:r>
              <a:rPr kumimoji="0" lang="en-US" altLang="en-US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  <a:ea typeface="ＭＳ Ｐゴシック" pitchFamily="34" charset="-128"/>
              </a:rPr>
              <a:t>profile</a:t>
            </a:r>
            <a:r>
              <a:rPr kumimoji="0" lang="en-US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  <a:ea typeface="ＭＳ Ｐゴシック" pitchFamily="34" charset="-128"/>
              </a:rPr>
              <a:t> </a:t>
            </a:r>
            <a:r>
              <a:rPr kumimoji="0" lang="en-US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  <a:ea typeface="ＭＳ Ｐゴシック" pitchFamily="34" charset="-128"/>
              </a:rPr>
              <a:t>consumers, buyers, high value consumers, opportunity groups</a:t>
            </a:r>
          </a:p>
          <a:p>
            <a:pPr lvl="2" defTabSz="360000">
              <a:buClr>
                <a:schemeClr val="tx1"/>
              </a:buClr>
              <a:defRPr/>
            </a:pPr>
            <a:r>
              <a:rPr kumimoji="0" lang="en-US" altLang="en-US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  <a:ea typeface="ＭＳ Ｐゴシック" pitchFamily="34" charset="-128"/>
              </a:rPr>
              <a:t>explore</a:t>
            </a:r>
            <a:r>
              <a:rPr kumimoji="0" lang="en-US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  <a:ea typeface="ＭＳ Ｐゴシック" pitchFamily="34" charset="-128"/>
              </a:rPr>
              <a:t> opportunities and gaps in the market</a:t>
            </a:r>
          </a:p>
          <a:p>
            <a:pPr lvl="2" defTabSz="360000">
              <a:buClr>
                <a:schemeClr val="tx1"/>
              </a:buClr>
              <a:defRPr/>
            </a:pPr>
            <a:r>
              <a:rPr kumimoji="0" lang="en-US" altLang="en-US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  <a:ea typeface="ＭＳ Ｐゴシック" pitchFamily="34" charset="-128"/>
              </a:rPr>
              <a:t>identify</a:t>
            </a:r>
            <a:r>
              <a:rPr kumimoji="0" lang="en-US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  <a:ea typeface="ＭＳ Ｐゴシック" pitchFamily="34" charset="-128"/>
              </a:rPr>
              <a:t> key media usage </a:t>
            </a:r>
            <a:r>
              <a:rPr kumimoji="0" lang="en-US" alt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  <a:ea typeface="ＭＳ Ｐゴシック" pitchFamily="34" charset="-128"/>
              </a:rPr>
              <a:t>behaviour</a:t>
            </a:r>
            <a:r>
              <a:rPr kumimoji="0" lang="en-US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  <a:ea typeface="ＭＳ Ｐゴシック" pitchFamily="34" charset="-128"/>
              </a:rPr>
              <a:t> for communications strategy</a:t>
            </a:r>
          </a:p>
          <a:p>
            <a:pPr marL="233363" marR="0" lvl="0" indent="-233363" algn="l" defTabSz="457200" rtl="0" eaLnBrk="1" fontAlgn="auto" latinLnBrk="0" hangingPunct="1">
              <a:lnSpc>
                <a:spcPts val="2400"/>
              </a:lnSpc>
              <a:spcBef>
                <a:spcPct val="25000"/>
              </a:spcBef>
              <a:spcAft>
                <a:spcPct val="25000"/>
              </a:spcAft>
              <a:buClr>
                <a:srgbClr val="0082D1"/>
              </a:buClr>
              <a:buSzTx/>
              <a:buFont typeface="Times"/>
              <a:buChar char="•"/>
              <a:tabLst/>
              <a:defRPr/>
            </a:pPr>
            <a:endParaRPr kumimoji="0" lang="en-NZ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anose="02040502050405020303" pitchFamily="18" charset="0"/>
              <a:ea typeface="ＭＳ Ｐゴシック" pitchFamily="34" charset="-128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21719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21401" y="442808"/>
            <a:ext cx="8165465" cy="571500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 cap="all" baseline="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</a:rPr>
              <a:t>About Media Engagement</a:t>
            </a: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321402" y="1277727"/>
            <a:ext cx="7551147" cy="43998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800"/>
              </a:spcBef>
              <a:buClr>
                <a:srgbClr val="0082D1"/>
              </a:buClr>
              <a:buSzTx/>
              <a:buFont typeface="Arial"/>
              <a:buNone/>
              <a:tabLst/>
              <a:defRPr kumimoji="0" sz="1400" b="0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  <a:ea typeface="ＭＳ Ｐゴシック" pitchFamily="34" charset="-128"/>
                <a:cs typeface="ＭＳ Ｐゴシック"/>
              </a:defRPr>
            </a:lvl1pPr>
            <a:lvl2pPr marL="908050" indent="-457200">
              <a:lnSpc>
                <a:spcPct val="100000"/>
              </a:lnSpc>
              <a:spcBef>
                <a:spcPts val="800"/>
              </a:spcBef>
              <a:buClr>
                <a:srgbClr val="5F5F5F"/>
              </a:buClr>
              <a:buFont typeface="Arial" pitchFamily="34" charset="0"/>
              <a:buChar char="•"/>
              <a:defRPr sz="1600" baseline="0">
                <a:solidFill>
                  <a:srgbClr val="5F5F5F"/>
                </a:solidFill>
              </a:defRPr>
            </a:lvl2pPr>
            <a:lvl3pPr marL="1371600" lvl="2" indent="-457200" defTabSz="360000">
              <a:lnSpc>
                <a:spcPct val="100000"/>
              </a:lnSpc>
              <a:spcBef>
                <a:spcPts val="700"/>
              </a:spcBef>
              <a:buClr>
                <a:schemeClr val="tx1"/>
              </a:buClr>
              <a:buFont typeface="Arial"/>
              <a:buChar char="•"/>
              <a:defRPr kumimoji="0" sz="140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  <a:ea typeface="ＭＳ Ｐゴシック" pitchFamily="34" charset="-128"/>
              </a:defRPr>
            </a:lvl3pPr>
            <a:lvl4pPr marL="1825625" indent="-454025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 pitchFamily="34" charset="0"/>
              <a:buChar char="•"/>
              <a:defRPr sz="1200" baseline="0">
                <a:solidFill>
                  <a:srgbClr val="5F5F5F"/>
                </a:solidFill>
              </a:defRPr>
            </a:lvl4pPr>
            <a:lvl5pPr marL="2286000" indent="-457200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 pitchFamily="34" charset="0"/>
              <a:buChar char="•"/>
              <a:defRPr sz="1200" baseline="0">
                <a:solidFill>
                  <a:srgbClr val="5F5F5F"/>
                </a:solidFill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endParaRPr lang="en-NZ" sz="1800" i="1" dirty="0" smtClean="0"/>
          </a:p>
          <a:p>
            <a:r>
              <a:rPr lang="en-NZ" sz="1800" i="1" dirty="0" smtClean="0"/>
              <a:t>New </a:t>
            </a:r>
            <a:r>
              <a:rPr lang="en-NZ" sz="1800" i="1" dirty="0"/>
              <a:t>Model Media Engagement </a:t>
            </a:r>
            <a:r>
              <a:rPr lang="en-NZ" sz="1800" dirty="0"/>
              <a:t>was launched in early 2013.  </a:t>
            </a:r>
            <a:endParaRPr lang="en-NZ" sz="1800" dirty="0" smtClean="0"/>
          </a:p>
          <a:p>
            <a:r>
              <a:rPr lang="en-NZ" sz="1800" dirty="0" smtClean="0"/>
              <a:t>A </a:t>
            </a:r>
            <a:r>
              <a:rPr lang="en-NZ" sz="1800" dirty="0"/>
              <a:t>separate specialised engagement survey was conducted online </a:t>
            </a:r>
            <a:r>
              <a:rPr lang="en-NZ" sz="1800" dirty="0" smtClean="0"/>
              <a:t>with </a:t>
            </a:r>
            <a:r>
              <a:rPr lang="en-NZ" sz="1800" dirty="0"/>
              <a:t>3,000 respondents. Their responses are fused into </a:t>
            </a:r>
            <a:r>
              <a:rPr lang="en-NZ" sz="1800" i="1" dirty="0"/>
              <a:t>CMI</a:t>
            </a:r>
            <a:r>
              <a:rPr lang="en-NZ" sz="1800" dirty="0"/>
              <a:t> using like with like respondents based on their media usage </a:t>
            </a:r>
            <a:endParaRPr lang="en-NZ" sz="1800" dirty="0" smtClean="0"/>
          </a:p>
          <a:p>
            <a:r>
              <a:rPr lang="en-NZ" sz="1800" i="1" dirty="0" smtClean="0"/>
              <a:t>Engagement </a:t>
            </a:r>
            <a:r>
              <a:rPr lang="en-NZ" sz="1800" i="1" dirty="0"/>
              <a:t>metrics </a:t>
            </a:r>
            <a:r>
              <a:rPr lang="en-NZ" sz="1800" dirty="0"/>
              <a:t>are designed to show how readers think and feel when they are using media</a:t>
            </a:r>
          </a:p>
          <a:p>
            <a:r>
              <a:rPr lang="en-NZ" sz="1800" dirty="0"/>
              <a:t>All the questions included in this document are from </a:t>
            </a:r>
            <a:r>
              <a:rPr lang="en-NZ" sz="1800" i="1" dirty="0"/>
              <a:t>New Model Media Engagement </a:t>
            </a:r>
            <a:r>
              <a:rPr lang="en-NZ" sz="1800" dirty="0"/>
              <a:t>and are not comparable to previous results (prior to Quarter 1 2013)</a:t>
            </a:r>
          </a:p>
          <a:p>
            <a:r>
              <a:rPr lang="en-NZ" sz="1800" dirty="0"/>
              <a:t>More information on</a:t>
            </a:r>
            <a:r>
              <a:rPr lang="en-NZ" sz="1800" i="1" dirty="0"/>
              <a:t> Media Engagement </a:t>
            </a:r>
            <a:r>
              <a:rPr lang="en-NZ" sz="1800" dirty="0"/>
              <a:t>is available on request, </a:t>
            </a:r>
            <a:r>
              <a:rPr lang="en-NZ" sz="1800" dirty="0" smtClean="0"/>
              <a:t/>
            </a:r>
            <a:br>
              <a:rPr lang="en-NZ" sz="1800" dirty="0" smtClean="0"/>
            </a:br>
            <a:r>
              <a:rPr lang="en-NZ" sz="1800" dirty="0" smtClean="0"/>
              <a:t>please </a:t>
            </a:r>
            <a:r>
              <a:rPr lang="en-NZ" sz="1800" dirty="0"/>
              <a:t>contact your Account Manager at </a:t>
            </a:r>
            <a:r>
              <a:rPr lang="en-NZ" sz="1800" i="1" dirty="0"/>
              <a:t>Nielsen</a:t>
            </a:r>
            <a:r>
              <a:rPr lang="en-NZ" sz="1800" dirty="0"/>
              <a:t> for further information</a:t>
            </a:r>
          </a:p>
          <a:p>
            <a:endParaRPr lang="en-NZ" sz="1800" dirty="0"/>
          </a:p>
        </p:txBody>
      </p:sp>
    </p:spTree>
    <p:extLst>
      <p:ext uri="{BB962C8B-B14F-4D97-AF65-F5344CB8AC3E}">
        <p14:creationId xmlns:p14="http://schemas.microsoft.com/office/powerpoint/2010/main" val="387634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914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 txBox="1">
            <a:spLocks/>
          </p:cNvSpPr>
          <p:nvPr/>
        </p:nvSpPr>
        <p:spPr>
          <a:xfrm>
            <a:off x="2791129" y="6299787"/>
            <a:ext cx="8165465" cy="365760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60"/>
              </a:spcBef>
              <a:buClr>
                <a:srgbClr val="5F5F5F"/>
              </a:buClr>
              <a:buFont typeface="Arial"/>
              <a:buNone/>
              <a:defRPr sz="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5F5F5F"/>
              </a:buClr>
              <a:buFont typeface="Arial" pitchFamily="34" charset="0"/>
              <a:buNone/>
              <a:defRPr sz="20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/>
              <a:buNone/>
              <a:defRPr sz="18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 pitchFamily="34" charset="0"/>
              <a:buNone/>
              <a:defRPr sz="16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 pitchFamily="34" charset="0"/>
              <a:buNone/>
              <a:defRPr sz="16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"/>
              </a:spcBef>
              <a:spcAft>
                <a:spcPts val="0"/>
              </a:spcAft>
              <a:buClr>
                <a:srgbClr val="5F5F5F"/>
              </a:buClr>
              <a:buSzTx/>
              <a:buFont typeface="Arial"/>
              <a:buNone/>
              <a:tabLst/>
              <a:defRPr/>
            </a:pPr>
            <a:r>
              <a:rPr kumimoji="0" lang="en-NZ" sz="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Source: Nielsen CMI Q2 2013 – Q1 2014.  Base: All People 10+</a:t>
            </a:r>
            <a:endParaRPr kumimoji="0" lang="en-NZ" sz="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237375" y="2763073"/>
            <a:ext cx="1271016" cy="1271016"/>
            <a:chOff x="3190259" y="2858285"/>
            <a:chExt cx="1271016" cy="1271016"/>
          </a:xfrm>
          <a:solidFill>
            <a:srgbClr val="009DD9"/>
          </a:solidFill>
        </p:grpSpPr>
        <p:sp>
          <p:nvSpPr>
            <p:cNvPr id="5" name="Oval 4"/>
            <p:cNvSpPr/>
            <p:nvPr/>
          </p:nvSpPr>
          <p:spPr>
            <a:xfrm>
              <a:off x="3190259" y="2858285"/>
              <a:ext cx="1271016" cy="1271016"/>
            </a:xfrm>
            <a:prstGeom prst="ellipse">
              <a:avLst/>
            </a:prstGeom>
            <a:solidFill>
              <a:srgbClr val="7D9BCC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</a:endParaRPr>
            </a:p>
          </p:txBody>
        </p:sp>
        <p:pic>
          <p:nvPicPr>
            <p:cNvPr id="6" name="Picture 5" descr="Financials.em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83338" y="3155465"/>
              <a:ext cx="884858" cy="676656"/>
            </a:xfrm>
            <a:prstGeom prst="rect">
              <a:avLst/>
            </a:prstGeom>
            <a:solidFill>
              <a:srgbClr val="7D9BCC"/>
            </a:solidFill>
          </p:spPr>
        </p:pic>
      </p:grpSp>
      <p:sp>
        <p:nvSpPr>
          <p:cNvPr id="7" name="TextBox 6"/>
          <p:cNvSpPr txBox="1"/>
          <p:nvPr/>
        </p:nvSpPr>
        <p:spPr>
          <a:xfrm>
            <a:off x="5159424" y="1816085"/>
            <a:ext cx="3315710" cy="817245"/>
          </a:xfrm>
          <a:prstGeom prst="roundRect">
            <a:avLst/>
          </a:prstGeom>
          <a:noFill/>
          <a:ln>
            <a:solidFill>
              <a:srgbClr val="D70036">
                <a:lumMod val="50000"/>
              </a:srgbClr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</a:rPr>
              <a:t>Average</a:t>
            </a:r>
            <a:r>
              <a:rPr kumimoji="0" lang="en-NZ" sz="1400" i="0" u="none" strike="noStrike" kern="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Georgia" panose="02040502050405020303" pitchFamily="18" charset="0"/>
              </a:rPr>
              <a:t> </a:t>
            </a:r>
            <a:r>
              <a:rPr kumimoji="0" lang="en-NZ" sz="1400" i="0" u="none" strike="noStrike" kern="0" cap="none" spc="0" normalizeH="0" baseline="0" noProof="0" dirty="0" smtClean="0">
                <a:ln>
                  <a:noFill/>
                </a:ln>
                <a:solidFill>
                  <a:srgbClr val="AD135D"/>
                </a:solidFill>
                <a:effectLst/>
                <a:uLnTx/>
                <a:uFillTx/>
                <a:latin typeface="Georgia" panose="02040502050405020303" pitchFamily="18" charset="0"/>
              </a:rPr>
              <a:t>Personal </a:t>
            </a:r>
            <a:r>
              <a:rPr kumimoji="0" lang="en-NZ" sz="1400" i="0" u="none" strike="noStrike" kern="0" cap="none" spc="0" normalizeH="0" baseline="0" noProof="0" dirty="0">
                <a:ln>
                  <a:noFill/>
                </a:ln>
                <a:solidFill>
                  <a:srgbClr val="AD135D"/>
                </a:solidFill>
                <a:effectLst/>
                <a:uLnTx/>
                <a:uFillTx/>
                <a:latin typeface="Georgia" panose="02040502050405020303" pitchFamily="18" charset="0"/>
              </a:rPr>
              <a:t>Income </a:t>
            </a:r>
            <a:r>
              <a:rPr kumimoji="0" lang="en-NZ" sz="1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</a:rPr>
              <a:t>is</a:t>
            </a:r>
            <a:r>
              <a:rPr kumimoji="0" lang="en-NZ" sz="1400" i="0" u="none" strike="noStrike" kern="0" cap="none" spc="0" normalizeH="0" baseline="0" noProof="0" dirty="0" smtClean="0">
                <a:ln>
                  <a:noFill/>
                </a:ln>
                <a:solidFill>
                  <a:srgbClr val="D70036"/>
                </a:solidFill>
                <a:effectLst/>
                <a:uLnTx/>
                <a:uFillTx/>
                <a:latin typeface="Georgia" panose="02040502050405020303" pitchFamily="18" charset="0"/>
              </a:rPr>
              <a:t> </a:t>
            </a:r>
            <a:br>
              <a:rPr kumimoji="0" lang="en-NZ" sz="1400" i="0" u="none" strike="noStrike" kern="0" cap="none" spc="0" normalizeH="0" baseline="0" noProof="0" dirty="0" smtClean="0">
                <a:ln>
                  <a:noFill/>
                </a:ln>
                <a:solidFill>
                  <a:srgbClr val="D70036"/>
                </a:solidFill>
                <a:effectLst/>
                <a:uLnTx/>
                <a:uFillTx/>
                <a:latin typeface="Georgia" panose="02040502050405020303" pitchFamily="18" charset="0"/>
              </a:rPr>
            </a:br>
            <a:r>
              <a:rPr kumimoji="0" lang="en-NZ" sz="1400" i="0" u="none" strike="noStrike" kern="0" cap="none" spc="0" normalizeH="0" baseline="0" noProof="0" dirty="0" smtClean="0">
                <a:ln>
                  <a:noFill/>
                </a:ln>
                <a:solidFill>
                  <a:srgbClr val="C1365C"/>
                </a:solidFill>
                <a:effectLst/>
                <a:uLnTx/>
                <a:uFillTx/>
                <a:latin typeface="Georgia" panose="02040502050405020303" pitchFamily="18" charset="0"/>
              </a:rPr>
              <a:t>$71,689 </a:t>
            </a:r>
            <a:r>
              <a:rPr kumimoji="0" lang="en-NZ" sz="1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</a:rPr>
              <a:t>almost</a:t>
            </a:r>
            <a:r>
              <a:rPr kumimoji="0" lang="en-NZ" sz="1400" i="0" u="none" strike="noStrike" kern="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Georgia" panose="02040502050405020303" pitchFamily="18" charset="0"/>
              </a:rPr>
              <a:t> </a:t>
            </a:r>
            <a:r>
              <a:rPr kumimoji="0" lang="en-NZ" sz="1400" i="0" u="none" strike="noStrike" kern="0" cap="none" spc="0" normalizeH="0" baseline="0" noProof="0" dirty="0">
                <a:ln>
                  <a:noFill/>
                </a:ln>
                <a:solidFill>
                  <a:srgbClr val="AD135D"/>
                </a:solidFill>
                <a:effectLst/>
                <a:uLnTx/>
                <a:uFillTx/>
                <a:latin typeface="Georgia" panose="02040502050405020303" pitchFamily="18" charset="0"/>
              </a:rPr>
              <a:t>twice as high </a:t>
            </a:r>
            <a:r>
              <a:rPr kumimoji="0" lang="en-NZ" sz="1400" i="0" u="none" strike="noStrike" kern="0" cap="none" spc="0" normalizeH="0" baseline="0" noProof="0" dirty="0" smtClean="0">
                <a:ln>
                  <a:noFill/>
                </a:ln>
                <a:solidFill>
                  <a:srgbClr val="D70036"/>
                </a:solidFill>
                <a:effectLst/>
                <a:uLnTx/>
                <a:uFillTx/>
                <a:latin typeface="Georgia" panose="02040502050405020303" pitchFamily="18" charset="0"/>
              </a:rPr>
              <a:t/>
            </a:r>
            <a:br>
              <a:rPr kumimoji="0" lang="en-NZ" sz="1400" i="0" u="none" strike="noStrike" kern="0" cap="none" spc="0" normalizeH="0" baseline="0" noProof="0" dirty="0" smtClean="0">
                <a:ln>
                  <a:noFill/>
                </a:ln>
                <a:solidFill>
                  <a:srgbClr val="D70036"/>
                </a:solidFill>
                <a:effectLst/>
                <a:uLnTx/>
                <a:uFillTx/>
                <a:latin typeface="Georgia" panose="02040502050405020303" pitchFamily="18" charset="0"/>
              </a:rPr>
            </a:br>
            <a:r>
              <a:rPr kumimoji="0" lang="en-NZ" sz="1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</a:rPr>
              <a:t>as the </a:t>
            </a:r>
            <a:r>
              <a:rPr kumimoji="0" lang="en-NZ" sz="1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</a:rPr>
              <a:t>national </a:t>
            </a:r>
            <a:r>
              <a:rPr kumimoji="0" lang="en-NZ" sz="1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</a:rPr>
              <a:t>average.</a:t>
            </a:r>
            <a:endParaRPr kumimoji="0" lang="en-NZ" sz="14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Georgia" panose="02040502050405020303" pitchFamily="18" charset="0"/>
            </a:endParaRPr>
          </a:p>
        </p:txBody>
      </p:sp>
      <p:graphicFrame>
        <p:nvGraphicFramePr>
          <p:cNvPr id="8" name="Char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9785642"/>
              </p:ext>
            </p:extLst>
          </p:nvPr>
        </p:nvGraphicFramePr>
        <p:xfrm>
          <a:off x="395536" y="1124744"/>
          <a:ext cx="504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3713499"/>
              </p:ext>
            </p:extLst>
          </p:nvPr>
        </p:nvGraphicFramePr>
        <p:xfrm>
          <a:off x="375108" y="3305209"/>
          <a:ext cx="504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145776" y="4163832"/>
            <a:ext cx="3315710" cy="817245"/>
          </a:xfrm>
          <a:prstGeom prst="roundRect">
            <a:avLst/>
          </a:prstGeom>
          <a:noFill/>
          <a:ln>
            <a:solidFill>
              <a:srgbClr val="B21DAC">
                <a:lumMod val="50000"/>
              </a:srgbClr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</a:rPr>
              <a:t>Average</a:t>
            </a:r>
            <a:r>
              <a:rPr kumimoji="0" lang="en-NZ" sz="1400" i="0" u="none" strike="noStrike" kern="0" cap="none" spc="0" normalizeH="0" baseline="0" noProof="0" dirty="0" smtClean="0">
                <a:ln>
                  <a:noFill/>
                </a:ln>
                <a:solidFill>
                  <a:srgbClr val="B21DAC"/>
                </a:solidFill>
                <a:effectLst/>
                <a:uLnTx/>
                <a:uFillTx/>
                <a:latin typeface="Georgia" panose="02040502050405020303" pitchFamily="18" charset="0"/>
              </a:rPr>
              <a:t> </a:t>
            </a:r>
            <a:r>
              <a:rPr kumimoji="0" lang="en-NZ" sz="1400" i="0" u="none" strike="noStrike" kern="0" cap="none" spc="0" normalizeH="0" baseline="0" noProof="0" dirty="0">
                <a:ln>
                  <a:noFill/>
                </a:ln>
                <a:solidFill>
                  <a:srgbClr val="8963A3"/>
                </a:solidFill>
                <a:effectLst/>
                <a:uLnTx/>
                <a:uFillTx/>
                <a:latin typeface="Georgia" panose="02040502050405020303" pitchFamily="18" charset="0"/>
              </a:rPr>
              <a:t>Household Income </a:t>
            </a:r>
            <a:r>
              <a:rPr kumimoji="0" lang="en-NZ" sz="1400" i="0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Georgia" panose="02040502050405020303" pitchFamily="18" charset="0"/>
              </a:rPr>
              <a:t/>
            </a:r>
            <a:br>
              <a:rPr kumimoji="0" lang="en-NZ" sz="1400" i="0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Georgia" panose="02040502050405020303" pitchFamily="18" charset="0"/>
              </a:rPr>
            </a:br>
            <a:r>
              <a:rPr kumimoji="0" lang="en-NZ" sz="1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</a:rPr>
              <a:t>is </a:t>
            </a:r>
            <a:r>
              <a:rPr kumimoji="0" lang="en-NZ" sz="1400" i="0" u="none" strike="noStrike" kern="0" cap="none" spc="0" normalizeH="0" baseline="0" noProof="0" dirty="0" smtClean="0">
                <a:ln>
                  <a:noFill/>
                </a:ln>
                <a:solidFill>
                  <a:srgbClr val="8963A3"/>
                </a:solidFill>
                <a:effectLst/>
                <a:uLnTx/>
                <a:uFillTx/>
                <a:latin typeface="Georgia" panose="02040502050405020303" pitchFamily="18" charset="0"/>
              </a:rPr>
              <a:t>$122,854 – </a:t>
            </a:r>
            <a:r>
              <a:rPr kumimoji="0" lang="en-NZ" sz="1400" i="0" u="none" strike="noStrike" kern="0" cap="none" spc="0" normalizeH="0" baseline="0" noProof="0" dirty="0">
                <a:ln>
                  <a:noFill/>
                </a:ln>
                <a:solidFill>
                  <a:srgbClr val="8963A3"/>
                </a:solidFill>
                <a:effectLst/>
                <a:uLnTx/>
                <a:uFillTx/>
                <a:latin typeface="Georgia" panose="02040502050405020303" pitchFamily="18" charset="0"/>
              </a:rPr>
              <a:t>41%</a:t>
            </a:r>
            <a:r>
              <a:rPr kumimoji="0" lang="en-NZ" sz="1400" i="0" u="none" strike="noStrike" kern="0" cap="none" spc="0" normalizeH="0" baseline="0" noProof="0" dirty="0" smtClean="0">
                <a:ln>
                  <a:noFill/>
                </a:ln>
                <a:solidFill>
                  <a:srgbClr val="8963A3"/>
                </a:solidFill>
                <a:effectLst/>
                <a:uLnTx/>
                <a:uFillTx/>
                <a:latin typeface="Georgia" panose="02040502050405020303" pitchFamily="18" charset="0"/>
              </a:rPr>
              <a:t> </a:t>
            </a:r>
            <a:r>
              <a:rPr kumimoji="0" lang="en-NZ" sz="1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</a:rPr>
              <a:t>higher </a:t>
            </a:r>
            <a:r>
              <a:rPr kumimoji="0" lang="en-NZ" sz="1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</a:rPr>
              <a:t/>
            </a:r>
            <a:br>
              <a:rPr kumimoji="0" lang="en-NZ" sz="1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</a:rPr>
            </a:br>
            <a:r>
              <a:rPr kumimoji="0" lang="en-NZ" sz="1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</a:rPr>
              <a:t>than </a:t>
            </a:r>
            <a:r>
              <a:rPr kumimoji="0" lang="en-NZ" sz="1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</a:rPr>
              <a:t>the national </a:t>
            </a:r>
            <a:r>
              <a:rPr kumimoji="0" lang="en-NZ" sz="1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</a:rPr>
              <a:t>average.</a:t>
            </a:r>
            <a:endParaRPr kumimoji="0" lang="en-NZ" sz="14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Georgia" panose="02040502050405020303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44654" y="299480"/>
            <a:ext cx="8165465" cy="571500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 cap="all" baseline="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</a:rPr>
              <a:t>Who Are They?</a:t>
            </a:r>
          </a:p>
        </p:txBody>
      </p:sp>
    </p:spTree>
    <p:extLst>
      <p:ext uri="{BB962C8B-B14F-4D97-AF65-F5344CB8AC3E}">
        <p14:creationId xmlns:p14="http://schemas.microsoft.com/office/powerpoint/2010/main" val="382725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04682" y="407913"/>
            <a:ext cx="8165465" cy="571500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 cap="all" baseline="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</a:rPr>
              <a:t>Work Is Always At The Front Of Their Mind</a:t>
            </a:r>
            <a:endParaRPr kumimoji="0" lang="en-N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5773" y="1720094"/>
            <a:ext cx="5400000" cy="646331"/>
          </a:xfrm>
          <a:prstGeom prst="rect">
            <a:avLst/>
          </a:prstGeom>
          <a:solidFill>
            <a:srgbClr val="D70036">
              <a:lumMod val="50000"/>
            </a:srgbClr>
          </a:solidFill>
        </p:spPr>
        <p:txBody>
          <a:bodyPr wrap="none" rtlCol="0" anchor="ctr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</a:rPr>
              <a:t>I often respond to work emails at home and at weekends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1600" i="1" kern="0" dirty="0" smtClean="0">
                <a:latin typeface="Georgia" panose="02040502050405020303" pitchFamily="18" charset="0"/>
              </a:rPr>
              <a:t>75% more likely</a:t>
            </a:r>
            <a:endParaRPr kumimoji="0" lang="en-NZ" sz="1600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5773" y="2564206"/>
            <a:ext cx="5400000" cy="646331"/>
          </a:xfrm>
          <a:prstGeom prst="rect">
            <a:avLst/>
          </a:prstGeom>
          <a:solidFill>
            <a:srgbClr val="D70036">
              <a:lumMod val="75000"/>
            </a:srgbClr>
          </a:solidFill>
        </p:spPr>
        <p:txBody>
          <a:bodyPr wrap="none" rtlCol="0" anchor="ctr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</a:rPr>
              <a:t>I find it difficult to switch off from work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1600" i="1" kern="0" dirty="0" smtClean="0">
                <a:latin typeface="Georgia" panose="02040502050405020303" pitchFamily="18" charset="0"/>
              </a:rPr>
              <a:t>56% more likely</a:t>
            </a:r>
            <a:endParaRPr kumimoji="0" lang="en-NZ" sz="1600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5773" y="3408318"/>
            <a:ext cx="5400000" cy="646331"/>
          </a:xfrm>
          <a:prstGeom prst="rect">
            <a:avLst/>
          </a:prstGeom>
          <a:solidFill>
            <a:srgbClr val="D70036">
              <a:lumMod val="60000"/>
              <a:lumOff val="40000"/>
            </a:srgbClr>
          </a:solidFill>
        </p:spPr>
        <p:txBody>
          <a:bodyPr wrap="none" rtlCol="0" anchor="ctr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</a:rPr>
              <a:t>Difficult to balance work and leisure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1600" i="1" kern="0" dirty="0" smtClean="0">
                <a:latin typeface="Georgia" panose="02040502050405020303" pitchFamily="18" charset="0"/>
              </a:rPr>
              <a:t>45% more likely</a:t>
            </a:r>
            <a:endParaRPr kumimoji="0" lang="en-NZ" sz="1600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Georgia" panose="020405020504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75773" y="4252430"/>
            <a:ext cx="5400000" cy="646331"/>
          </a:xfrm>
          <a:prstGeom prst="rect">
            <a:avLst/>
          </a:prstGeom>
          <a:solidFill>
            <a:srgbClr val="D70036">
              <a:lumMod val="40000"/>
              <a:lumOff val="60000"/>
            </a:srgbClr>
          </a:solidFill>
        </p:spPr>
        <p:txBody>
          <a:bodyPr wrap="none" rtlCol="0" anchor="ctr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</a:rPr>
              <a:t>Flexible working arrangements have made my life easier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1600" i="1" kern="0" dirty="0" smtClean="0">
                <a:latin typeface="Georgia" panose="02040502050405020303" pitchFamily="18" charset="0"/>
              </a:rPr>
              <a:t>42% more likely</a:t>
            </a:r>
            <a:endParaRPr kumimoji="0" lang="en-NZ" sz="1600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Georgia" panose="020405020504050203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5773" y="5096541"/>
            <a:ext cx="5400000" cy="646331"/>
          </a:xfrm>
          <a:prstGeom prst="rect">
            <a:avLst/>
          </a:prstGeom>
          <a:solidFill>
            <a:srgbClr val="D70036">
              <a:lumMod val="20000"/>
              <a:lumOff val="80000"/>
            </a:srgbClr>
          </a:solidFill>
        </p:spPr>
        <p:txBody>
          <a:bodyPr wrap="none" rtlCol="0" anchor="ctr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</a:rPr>
              <a:t>Work is more than just a job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1600" i="1" kern="0" dirty="0" smtClean="0">
                <a:latin typeface="Georgia" panose="02040502050405020303" pitchFamily="18" charset="0"/>
              </a:rPr>
              <a:t>39% more likely</a:t>
            </a:r>
            <a:endParaRPr kumimoji="0" lang="en-NZ" sz="1600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Georgia" panose="02040502050405020303" pitchFamily="18" charset="0"/>
            </a:endParaRPr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2822496" y="6361778"/>
            <a:ext cx="8160322" cy="315118"/>
          </a:xfrm>
          <a:prstGeom prst="rect">
            <a:avLst/>
          </a:prstGeom>
        </p:spPr>
        <p:txBody>
          <a:bodyPr vert="horz" wrap="square" lIns="91440" tIns="0" rIns="91440" bIns="0" rtlCol="0" anchor="t" anchorCtr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F5F5F"/>
              </a:buClr>
              <a:buFont typeface="Arial"/>
              <a:buNone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5F5F5F"/>
              </a:buClr>
              <a:buFont typeface="Arial" pitchFamily="34" charset="0"/>
              <a:buNone/>
              <a:defRPr sz="20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/>
              <a:buNone/>
              <a:defRPr sz="18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 pitchFamily="34" charset="0"/>
              <a:buNone/>
              <a:defRPr sz="16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 pitchFamily="34" charset="0"/>
              <a:buNone/>
              <a:defRPr sz="16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Tx/>
              <a:buFont typeface="Arial"/>
              <a:buNone/>
              <a:tabLst/>
              <a:defRPr/>
            </a:pPr>
            <a:r>
              <a:rPr kumimoji="0" lang="en-NZ" sz="7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</a:rPr>
              <a:t>Source: Nielsen CMI Q2 2013 – Q1 2014.  Base: All People 10+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Tx/>
              <a:buFont typeface="Arial"/>
              <a:buNone/>
              <a:tabLst/>
              <a:defRPr/>
            </a:pPr>
            <a:r>
              <a:rPr kumimoji="0" lang="en-NZ" sz="7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</a:rPr>
              <a:t>Target: Business Decision Makers - 756,000</a:t>
            </a:r>
            <a:endParaRPr kumimoji="0" lang="en-NZ" sz="7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2773710" y="6325906"/>
            <a:ext cx="8165465" cy="365760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60"/>
              </a:spcBef>
              <a:buClr>
                <a:srgbClr val="5F5F5F"/>
              </a:buClr>
              <a:buFont typeface="Arial"/>
              <a:buNone/>
              <a:defRPr sz="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5F5F5F"/>
              </a:buClr>
              <a:buFont typeface="Arial" pitchFamily="34" charset="0"/>
              <a:buNone/>
              <a:defRPr sz="20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/>
              <a:buNone/>
              <a:defRPr sz="18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 pitchFamily="34" charset="0"/>
              <a:buNone/>
              <a:defRPr sz="16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 pitchFamily="34" charset="0"/>
              <a:buNone/>
              <a:defRPr sz="16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N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Base: AP 10+ - 3,864,000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"/>
              </a:spcBef>
              <a:spcAft>
                <a:spcPts val="0"/>
              </a:spcAft>
              <a:buClr>
                <a:srgbClr val="5F5F5F"/>
              </a:buClr>
              <a:buSzTx/>
              <a:buFont typeface="Arial"/>
              <a:buNone/>
              <a:tabLst/>
              <a:defRPr/>
            </a:pPr>
            <a:endParaRPr kumimoji="0" lang="en-NZ" sz="800" b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"/>
              </a:spcBef>
              <a:spcAft>
                <a:spcPts val="0"/>
              </a:spcAft>
              <a:buClr>
                <a:srgbClr val="5F5F5F"/>
              </a:buClr>
              <a:buSzTx/>
              <a:buFont typeface="Arial"/>
              <a:buNone/>
              <a:tabLst/>
              <a:defRPr/>
            </a:pPr>
            <a:r>
              <a:rPr kumimoji="0" lang="en-NZ" sz="8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Source: Nielsen CMI Q2 2013 – Q1 2014.  Base: All People 10+</a:t>
            </a:r>
            <a:endParaRPr kumimoji="0" lang="en-NZ" sz="8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66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3637" y="4279938"/>
            <a:ext cx="5854803" cy="79541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NZ" kern="0" cap="none" dirty="0"/>
              <a:t>Media Engagement</a:t>
            </a:r>
            <a:br>
              <a:rPr lang="en-NZ" kern="0" cap="none" dirty="0"/>
            </a:br>
            <a:r>
              <a:rPr lang="en-NZ" i="1" kern="0" cap="none" dirty="0"/>
              <a:t>How They Interact With Magazines</a:t>
            </a:r>
            <a:r>
              <a:rPr lang="en-NZ" kern="0" cap="none" dirty="0"/>
              <a:t/>
            </a:r>
            <a:br>
              <a:rPr lang="en-NZ" kern="0" cap="none" dirty="0"/>
            </a:br>
            <a:endParaRPr lang="en-NZ" kern="0" cap="none" dirty="0"/>
          </a:p>
        </p:txBody>
      </p:sp>
    </p:spTree>
    <p:extLst>
      <p:ext uri="{BB962C8B-B14F-4D97-AF65-F5344CB8AC3E}">
        <p14:creationId xmlns:p14="http://schemas.microsoft.com/office/powerpoint/2010/main" val="70269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4"/>
          <p:cNvSpPr txBox="1">
            <a:spLocks/>
          </p:cNvSpPr>
          <p:nvPr/>
        </p:nvSpPr>
        <p:spPr>
          <a:xfrm>
            <a:off x="2727294" y="6176958"/>
            <a:ext cx="4877069" cy="869776"/>
          </a:xfrm>
          <a:prstGeom prst="rect">
            <a:avLst/>
          </a:prstGeom>
        </p:spPr>
        <p:txBody>
          <a:bodyPr vert="horz" wrap="square" lIns="91440" tIns="0" rIns="91440" bIns="0" rtlCol="0" anchor="t" anchorCtr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F5F5F"/>
              </a:buClr>
              <a:buFont typeface="Arial"/>
              <a:buNone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5F5F5F"/>
              </a:buClr>
              <a:buFont typeface="Arial" pitchFamily="34" charset="0"/>
              <a:buNone/>
              <a:defRPr sz="20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/>
              <a:buNone/>
              <a:defRPr sz="18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 pitchFamily="34" charset="0"/>
              <a:buNone/>
              <a:defRPr sz="16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 pitchFamily="34" charset="0"/>
              <a:buNone/>
              <a:defRPr sz="16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Tx/>
              <a:buFont typeface="Arial"/>
              <a:buNone/>
              <a:tabLst/>
              <a:defRPr/>
            </a:pPr>
            <a:endParaRPr kumimoji="0" lang="en-NZ" sz="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eorgia" panose="02040502050405020303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92759" y="6156652"/>
            <a:ext cx="505816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NZ" sz="800" b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*Answered ‘yes’ to the question: “During the last 12 months, have you personally participated in any decision on behalf of your employer or company to purchase goods or services”?</a:t>
            </a:r>
          </a:p>
          <a:p>
            <a:pPr defTabSz="914400">
              <a:spcAft>
                <a:spcPts val="600"/>
              </a:spcAft>
              <a:defRPr/>
            </a:pPr>
            <a:r>
              <a:rPr lang="en-NZ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Source: Nielsen CMI Q2 2013 – Q1 2014.  Base: All People 15+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900" b="0" i="1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Georgia" panose="02040502050405020303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894813" y="1269422"/>
            <a:ext cx="1271016" cy="1271016"/>
            <a:chOff x="2385926" y="4805622"/>
            <a:chExt cx="1271016" cy="1271016"/>
          </a:xfrm>
          <a:solidFill>
            <a:srgbClr val="FF8300"/>
          </a:solidFill>
        </p:grpSpPr>
        <p:sp>
          <p:nvSpPr>
            <p:cNvPr id="18" name="Oval 17"/>
            <p:cNvSpPr/>
            <p:nvPr/>
          </p:nvSpPr>
          <p:spPr>
            <a:xfrm>
              <a:off x="2385926" y="4805622"/>
              <a:ext cx="1271016" cy="1271016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</a:endParaRPr>
            </a:p>
          </p:txBody>
        </p:sp>
        <p:pic>
          <p:nvPicPr>
            <p:cNvPr id="19" name="Picture 18" descr="Magazine.em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77383" y="5134806"/>
              <a:ext cx="888102" cy="612648"/>
            </a:xfrm>
            <a:prstGeom prst="rect">
              <a:avLst/>
            </a:prstGeom>
            <a:grpFill/>
          </p:spPr>
        </p:pic>
      </p:grpSp>
      <p:sp>
        <p:nvSpPr>
          <p:cNvPr id="2" name="TextBox 1"/>
          <p:cNvSpPr txBox="1"/>
          <p:nvPr/>
        </p:nvSpPr>
        <p:spPr>
          <a:xfrm>
            <a:off x="1692321" y="2639017"/>
            <a:ext cx="5565022" cy="3323987"/>
          </a:xfrm>
          <a:prstGeom prst="rect">
            <a:avLst/>
          </a:prstGeom>
        </p:spPr>
        <p:txBody>
          <a:bodyPr vert="horz" wrap="square" lIns="91440" tIns="0" rIns="91440" bIns="0" rtlCol="0" anchor="t" anchorCtr="0">
            <a:spAutoFit/>
          </a:bodyPr>
          <a:lstStyle>
            <a:defPPr>
              <a:defRPr lang="en-US"/>
            </a:defPPr>
            <a:lvl1pPr indent="0" algn="ctr">
              <a:lnSpc>
                <a:spcPct val="100000"/>
              </a:lnSpc>
              <a:spcBef>
                <a:spcPts val="0"/>
              </a:spcBef>
              <a:buClr>
                <a:srgbClr val="5F5F5F"/>
              </a:buClr>
              <a:buFont typeface="Arial"/>
              <a:buNone/>
              <a:defRPr sz="2000" b="0" baseline="0">
                <a:latin typeface="Georgia" panose="02040502050405020303" pitchFamily="18" charset="0"/>
              </a:defRPr>
            </a:lvl1pPr>
            <a:lvl2pPr indent="0">
              <a:lnSpc>
                <a:spcPct val="100000"/>
              </a:lnSpc>
              <a:spcBef>
                <a:spcPts val="800"/>
              </a:spcBef>
              <a:buClr>
                <a:srgbClr val="5F5F5F"/>
              </a:buClr>
              <a:buFont typeface="Arial" pitchFamily="34" charset="0"/>
              <a:buNone/>
              <a:defRPr sz="2000" b="1" baseline="0">
                <a:solidFill>
                  <a:srgbClr val="5F5F5F"/>
                </a:solidFill>
              </a:defRPr>
            </a:lvl2pPr>
            <a:lvl3pPr indent="0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/>
              <a:buNone/>
              <a:defRPr b="1" baseline="0">
                <a:solidFill>
                  <a:srgbClr val="5F5F5F"/>
                </a:solidFill>
              </a:defRPr>
            </a:lvl3pPr>
            <a:lvl4pPr indent="0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 pitchFamily="34" charset="0"/>
              <a:buNone/>
              <a:defRPr sz="1600" b="1" baseline="0">
                <a:solidFill>
                  <a:srgbClr val="5F5F5F"/>
                </a:solidFill>
              </a:defRPr>
            </a:lvl4pPr>
            <a:lvl5pPr indent="0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 pitchFamily="34" charset="0"/>
              <a:buNone/>
              <a:defRPr sz="1600" b="1" baseline="0">
                <a:solidFill>
                  <a:srgbClr val="5F5F5F"/>
                </a:solidFill>
              </a:defRPr>
            </a:lvl5pPr>
            <a:lvl6pPr indent="0">
              <a:spcBef>
                <a:spcPct val="20000"/>
              </a:spcBef>
              <a:buFont typeface="Arial"/>
              <a:buNone/>
              <a:defRPr sz="1600" b="1"/>
            </a:lvl6pPr>
            <a:lvl7pPr indent="0">
              <a:spcBef>
                <a:spcPct val="20000"/>
              </a:spcBef>
              <a:buFont typeface="Arial"/>
              <a:buNone/>
              <a:defRPr sz="1600" b="1"/>
            </a:lvl7pPr>
            <a:lvl8pPr indent="0">
              <a:spcBef>
                <a:spcPct val="20000"/>
              </a:spcBef>
              <a:buFont typeface="Arial"/>
              <a:buNone/>
              <a:defRPr sz="1600" b="1"/>
            </a:lvl8pPr>
            <a:lvl9pPr indent="0">
              <a:spcBef>
                <a:spcPct val="20000"/>
              </a:spcBef>
              <a:buFont typeface="Arial"/>
              <a:buNone/>
              <a:defRPr sz="1600" b="1"/>
            </a:lvl9pPr>
          </a:lstStyle>
          <a:p>
            <a:r>
              <a:rPr lang="en-NZ" dirty="0"/>
              <a:t>Of the </a:t>
            </a:r>
          </a:p>
          <a:p>
            <a:r>
              <a:rPr lang="en-NZ" sz="4000" b="1" dirty="0">
                <a:solidFill>
                  <a:srgbClr val="FF8300"/>
                </a:solidFill>
              </a:rPr>
              <a:t>756,000 </a:t>
            </a:r>
          </a:p>
          <a:p>
            <a:r>
              <a:rPr lang="en-NZ" sz="3200" dirty="0"/>
              <a:t>Business Decision Makers* </a:t>
            </a:r>
            <a:r>
              <a:rPr lang="en-NZ" sz="3200" dirty="0" smtClean="0"/>
              <a:t/>
            </a:r>
            <a:br>
              <a:rPr lang="en-NZ" sz="3200" dirty="0" smtClean="0"/>
            </a:br>
            <a:r>
              <a:rPr lang="en-NZ" sz="3200" dirty="0" smtClean="0"/>
              <a:t>in </a:t>
            </a:r>
            <a:r>
              <a:rPr lang="en-NZ" sz="3200" dirty="0"/>
              <a:t>New </a:t>
            </a:r>
            <a:r>
              <a:rPr lang="en-NZ" sz="3200" dirty="0" smtClean="0"/>
              <a:t>Zealand, </a:t>
            </a:r>
            <a:endParaRPr lang="en-NZ" sz="3200" dirty="0"/>
          </a:p>
          <a:p>
            <a:endParaRPr lang="en-NZ" sz="3200" dirty="0"/>
          </a:p>
          <a:p>
            <a:r>
              <a:rPr lang="en-NZ" b="1" dirty="0"/>
              <a:t>88%</a:t>
            </a:r>
            <a:r>
              <a:rPr lang="en-NZ" dirty="0"/>
              <a:t>, or </a:t>
            </a:r>
            <a:r>
              <a:rPr lang="en-NZ" b="1" dirty="0" smtClean="0"/>
              <a:t>663,000</a:t>
            </a:r>
            <a:r>
              <a:rPr lang="en-NZ" dirty="0" smtClean="0"/>
              <a:t> </a:t>
            </a:r>
            <a:r>
              <a:rPr lang="en-NZ" dirty="0"/>
              <a:t>have </a:t>
            </a:r>
            <a:r>
              <a:rPr lang="en-NZ" dirty="0" smtClean="0"/>
              <a:t>read </a:t>
            </a:r>
            <a:br>
              <a:rPr lang="en-NZ" dirty="0" smtClean="0"/>
            </a:br>
            <a:r>
              <a:rPr lang="en-NZ" dirty="0" smtClean="0"/>
              <a:t>a </a:t>
            </a:r>
            <a:r>
              <a:rPr lang="en-NZ" dirty="0"/>
              <a:t>magazine in the last month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03652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163069" y="472556"/>
            <a:ext cx="8525505" cy="571500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 cap="all" baseline="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</a:rPr>
              <a:t> Business Decision Makers More Likely To Agree:</a:t>
            </a: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  <p:graphicFrame>
        <p:nvGraphicFramePr>
          <p:cNvPr id="4" name="Char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4241935"/>
              </p:ext>
            </p:extLst>
          </p:nvPr>
        </p:nvGraphicFramePr>
        <p:xfrm>
          <a:off x="969437" y="1445209"/>
          <a:ext cx="6912768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Placeholder 5"/>
          <p:cNvSpPr txBox="1">
            <a:spLocks/>
          </p:cNvSpPr>
          <p:nvPr/>
        </p:nvSpPr>
        <p:spPr>
          <a:xfrm>
            <a:off x="2830161" y="6322098"/>
            <a:ext cx="8165465" cy="365760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60"/>
              </a:spcBef>
              <a:buClr>
                <a:srgbClr val="5F5F5F"/>
              </a:buClr>
              <a:buFont typeface="Arial"/>
              <a:buNone/>
              <a:defRPr sz="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5F5F5F"/>
              </a:buClr>
              <a:buFont typeface="Arial" pitchFamily="34" charset="0"/>
              <a:buNone/>
              <a:defRPr sz="20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/>
              <a:buNone/>
              <a:defRPr sz="18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 pitchFamily="34" charset="0"/>
              <a:buNone/>
              <a:defRPr sz="16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 pitchFamily="34" charset="0"/>
              <a:buNone/>
              <a:defRPr sz="16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95000"/>
              </a:lnSpc>
              <a:spcBef>
                <a:spcPts val="60"/>
              </a:spcBef>
              <a:spcAft>
                <a:spcPts val="0"/>
              </a:spcAft>
              <a:buClr>
                <a:srgbClr val="5F5F5F"/>
              </a:buClr>
              <a:buSzTx/>
              <a:buFont typeface="Arial"/>
              <a:buNone/>
              <a:tabLst/>
              <a:defRPr/>
            </a:pPr>
            <a:r>
              <a:rPr kumimoji="0" lang="en-NZ" sz="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Source: Nielsen CMI Q2 2013 – Q1 2014</a:t>
            </a:r>
          </a:p>
          <a:p>
            <a:pPr marL="0" marR="0" lvl="0" indent="0" algn="l" defTabSz="914400" rtl="0" eaLnBrk="0" fontAlgn="auto" latinLnBrk="0" hangingPunct="0">
              <a:lnSpc>
                <a:spcPct val="95000"/>
              </a:lnSpc>
              <a:spcBef>
                <a:spcPts val="60"/>
              </a:spcBef>
              <a:spcAft>
                <a:spcPts val="0"/>
              </a:spcAft>
              <a:buClr>
                <a:srgbClr val="5F5F5F"/>
              </a:buClr>
              <a:buSzTx/>
              <a:buFont typeface="Arial"/>
              <a:buNone/>
              <a:tabLst/>
              <a:defRPr/>
            </a:pPr>
            <a:endParaRPr kumimoji="0" lang="en-NZ" sz="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0" fontAlgn="auto" latinLnBrk="0" hangingPunct="0">
              <a:lnSpc>
                <a:spcPct val="95000"/>
              </a:lnSpc>
              <a:spcBef>
                <a:spcPts val="60"/>
              </a:spcBef>
              <a:spcAft>
                <a:spcPts val="0"/>
              </a:spcAft>
              <a:buClr>
                <a:srgbClr val="5F5F5F"/>
              </a:buClr>
              <a:buSzTx/>
              <a:buFont typeface="Arial"/>
              <a:buNone/>
              <a:tabLst/>
              <a:defRPr/>
            </a:pPr>
            <a:r>
              <a:rPr kumimoji="0" lang="en-NZ" sz="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Base: AP 15+; Target: Business Decision Makers - 756,000</a:t>
            </a:r>
            <a:endParaRPr kumimoji="0" lang="en-NZ" sz="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467843" y="2089956"/>
            <a:ext cx="1271016" cy="1271016"/>
            <a:chOff x="2385926" y="4805622"/>
            <a:chExt cx="1271016" cy="1271016"/>
          </a:xfrm>
          <a:solidFill>
            <a:srgbClr val="A2BBCF"/>
          </a:solidFill>
        </p:grpSpPr>
        <p:sp>
          <p:nvSpPr>
            <p:cNvPr id="8" name="Oval 7"/>
            <p:cNvSpPr/>
            <p:nvPr/>
          </p:nvSpPr>
          <p:spPr>
            <a:xfrm>
              <a:off x="2385926" y="4805622"/>
              <a:ext cx="1271016" cy="1271016"/>
            </a:xfrm>
            <a:prstGeom prst="ellipse">
              <a:avLst/>
            </a:prstGeom>
            <a:solidFill>
              <a:srgbClr val="7D9BCC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</a:endParaRPr>
            </a:p>
          </p:txBody>
        </p:sp>
        <p:pic>
          <p:nvPicPr>
            <p:cNvPr id="9" name="Picture 8" descr="Magazine.em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77383" y="5134806"/>
              <a:ext cx="888102" cy="612648"/>
            </a:xfrm>
            <a:prstGeom prst="rect">
              <a:avLst/>
            </a:prstGeom>
            <a:solidFill>
              <a:srgbClr val="7D9BCC"/>
            </a:solidFill>
          </p:spPr>
        </p:pic>
      </p:grpSp>
      <p:sp>
        <p:nvSpPr>
          <p:cNvPr id="10" name="Text Placeholder 2"/>
          <p:cNvSpPr txBox="1">
            <a:spLocks/>
          </p:cNvSpPr>
          <p:nvPr/>
        </p:nvSpPr>
        <p:spPr>
          <a:xfrm>
            <a:off x="645402" y="1287650"/>
            <a:ext cx="7560840" cy="315118"/>
          </a:xfrm>
          <a:prstGeom prst="rect">
            <a:avLst/>
          </a:prstGeom>
        </p:spPr>
        <p:txBody>
          <a:bodyPr vert="horz" wrap="square" lIns="91440" tIns="0" rIns="91440" bIns="0" rtlCol="0" anchor="t" anchorCtr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F5F5F"/>
              </a:buClr>
              <a:buFont typeface="Arial"/>
              <a:buNone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5F5F5F"/>
              </a:buClr>
              <a:buFont typeface="Arial" pitchFamily="34" charset="0"/>
              <a:buNone/>
              <a:defRPr sz="20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/>
              <a:buNone/>
              <a:defRPr sz="18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 pitchFamily="34" charset="0"/>
              <a:buNone/>
              <a:defRPr sz="16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 pitchFamily="34" charset="0"/>
              <a:buNone/>
              <a:defRPr sz="16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N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</a:rPr>
              <a:t>“Indicate how strongly you agree or disagree with the following statements for magazines”:</a:t>
            </a:r>
            <a:endParaRPr kumimoji="0" lang="en-NZ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52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ulticolor">
    <a:dk1>
      <a:srgbClr val="5F5F5F"/>
    </a:dk1>
    <a:lt1>
      <a:srgbClr val="FFFFFF"/>
    </a:lt1>
    <a:dk2>
      <a:srgbClr val="000000"/>
    </a:dk2>
    <a:lt2>
      <a:srgbClr val="707276"/>
    </a:lt2>
    <a:accent1>
      <a:srgbClr val="009DD9"/>
    </a:accent1>
    <a:accent2>
      <a:srgbClr val="FF8300"/>
    </a:accent2>
    <a:accent3>
      <a:srgbClr val="B21DAC"/>
    </a:accent3>
    <a:accent4>
      <a:srgbClr val="D70036"/>
    </a:accent4>
    <a:accent5>
      <a:srgbClr val="707276"/>
    </a:accent5>
    <a:accent6>
      <a:srgbClr val="000000"/>
    </a:accent6>
    <a:hlink>
      <a:srgbClr val="B21DAC"/>
    </a:hlink>
    <a:folHlink>
      <a:srgbClr val="D70036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Couture">
    <a:fillStyleLst>
      <a:solidFill>
        <a:schemeClr val="phClr"/>
      </a:solidFill>
      <a:solidFill>
        <a:schemeClr val="phClr">
          <a:tint val="65000"/>
        </a:schemeClr>
      </a:solidFill>
      <a:solidFill>
        <a:schemeClr val="phClr">
          <a:shade val="80000"/>
          <a:satMod val="180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0795" cap="flat" cmpd="sng" algn="ctr">
        <a:solidFill>
          <a:schemeClr val="phClr"/>
        </a:solidFill>
        <a:prstDash val="solid"/>
      </a:ln>
      <a:ln w="17145" cap="flat" cmpd="sng" algn="ctr">
        <a:solidFill>
          <a:schemeClr val="phClr">
            <a:shade val="95000"/>
            <a:alpha val="50000"/>
            <a:satMod val="150000"/>
          </a:schemeClr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Multicolor">
    <a:dk1>
      <a:srgbClr val="5F5F5F"/>
    </a:dk1>
    <a:lt1>
      <a:srgbClr val="FFFFFF"/>
    </a:lt1>
    <a:dk2>
      <a:srgbClr val="000000"/>
    </a:dk2>
    <a:lt2>
      <a:srgbClr val="707276"/>
    </a:lt2>
    <a:accent1>
      <a:srgbClr val="009DD9"/>
    </a:accent1>
    <a:accent2>
      <a:srgbClr val="FF8300"/>
    </a:accent2>
    <a:accent3>
      <a:srgbClr val="B21DAC"/>
    </a:accent3>
    <a:accent4>
      <a:srgbClr val="D70036"/>
    </a:accent4>
    <a:accent5>
      <a:srgbClr val="707276"/>
    </a:accent5>
    <a:accent6>
      <a:srgbClr val="000000"/>
    </a:accent6>
    <a:hlink>
      <a:srgbClr val="B21DAC"/>
    </a:hlink>
    <a:folHlink>
      <a:srgbClr val="D70036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Couture">
    <a:fillStyleLst>
      <a:solidFill>
        <a:schemeClr val="phClr"/>
      </a:solidFill>
      <a:solidFill>
        <a:schemeClr val="phClr">
          <a:tint val="65000"/>
        </a:schemeClr>
      </a:solidFill>
      <a:solidFill>
        <a:schemeClr val="phClr">
          <a:shade val="80000"/>
          <a:satMod val="180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0795" cap="flat" cmpd="sng" algn="ctr">
        <a:solidFill>
          <a:schemeClr val="phClr"/>
        </a:solidFill>
        <a:prstDash val="solid"/>
      </a:ln>
      <a:ln w="17145" cap="flat" cmpd="sng" algn="ctr">
        <a:solidFill>
          <a:schemeClr val="phClr">
            <a:shade val="95000"/>
            <a:alpha val="50000"/>
            <a:satMod val="150000"/>
          </a:schemeClr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Multicolor">
    <a:dk1>
      <a:srgbClr val="5F5F5F"/>
    </a:dk1>
    <a:lt1>
      <a:srgbClr val="FFFFFF"/>
    </a:lt1>
    <a:dk2>
      <a:srgbClr val="000000"/>
    </a:dk2>
    <a:lt2>
      <a:srgbClr val="707276"/>
    </a:lt2>
    <a:accent1>
      <a:srgbClr val="009DD9"/>
    </a:accent1>
    <a:accent2>
      <a:srgbClr val="FF8300"/>
    </a:accent2>
    <a:accent3>
      <a:srgbClr val="B21DAC"/>
    </a:accent3>
    <a:accent4>
      <a:srgbClr val="D70036"/>
    </a:accent4>
    <a:accent5>
      <a:srgbClr val="707276"/>
    </a:accent5>
    <a:accent6>
      <a:srgbClr val="000000"/>
    </a:accent6>
    <a:hlink>
      <a:srgbClr val="B21DAC"/>
    </a:hlink>
    <a:folHlink>
      <a:srgbClr val="D70036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Couture">
    <a:fillStyleLst>
      <a:solidFill>
        <a:schemeClr val="phClr"/>
      </a:solidFill>
      <a:solidFill>
        <a:schemeClr val="phClr">
          <a:tint val="65000"/>
        </a:schemeClr>
      </a:solidFill>
      <a:solidFill>
        <a:schemeClr val="phClr">
          <a:shade val="80000"/>
          <a:satMod val="180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0795" cap="flat" cmpd="sng" algn="ctr">
        <a:solidFill>
          <a:schemeClr val="phClr"/>
        </a:solidFill>
        <a:prstDash val="solid"/>
      </a:ln>
      <a:ln w="17145" cap="flat" cmpd="sng" algn="ctr">
        <a:solidFill>
          <a:schemeClr val="phClr">
            <a:shade val="95000"/>
            <a:alpha val="50000"/>
            <a:satMod val="150000"/>
          </a:schemeClr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Multicolor">
    <a:dk1>
      <a:srgbClr val="5F5F5F"/>
    </a:dk1>
    <a:lt1>
      <a:srgbClr val="FFFFFF"/>
    </a:lt1>
    <a:dk2>
      <a:srgbClr val="000000"/>
    </a:dk2>
    <a:lt2>
      <a:srgbClr val="707276"/>
    </a:lt2>
    <a:accent1>
      <a:srgbClr val="009DD9"/>
    </a:accent1>
    <a:accent2>
      <a:srgbClr val="FF8300"/>
    </a:accent2>
    <a:accent3>
      <a:srgbClr val="B21DAC"/>
    </a:accent3>
    <a:accent4>
      <a:srgbClr val="D70036"/>
    </a:accent4>
    <a:accent5>
      <a:srgbClr val="707276"/>
    </a:accent5>
    <a:accent6>
      <a:srgbClr val="000000"/>
    </a:accent6>
    <a:hlink>
      <a:srgbClr val="B21DAC"/>
    </a:hlink>
    <a:folHlink>
      <a:srgbClr val="D70036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Couture">
    <a:fillStyleLst>
      <a:solidFill>
        <a:schemeClr val="phClr"/>
      </a:solidFill>
      <a:solidFill>
        <a:schemeClr val="phClr">
          <a:tint val="65000"/>
        </a:schemeClr>
      </a:solidFill>
      <a:solidFill>
        <a:schemeClr val="phClr">
          <a:shade val="80000"/>
          <a:satMod val="180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0795" cap="flat" cmpd="sng" algn="ctr">
        <a:solidFill>
          <a:schemeClr val="phClr"/>
        </a:solidFill>
        <a:prstDash val="solid"/>
      </a:ln>
      <a:ln w="17145" cap="flat" cmpd="sng" algn="ctr">
        <a:solidFill>
          <a:schemeClr val="phClr">
            <a:shade val="95000"/>
            <a:alpha val="50000"/>
            <a:satMod val="150000"/>
          </a:schemeClr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Multicolor">
    <a:dk1>
      <a:srgbClr val="5F5F5F"/>
    </a:dk1>
    <a:lt1>
      <a:srgbClr val="FFFFFF"/>
    </a:lt1>
    <a:dk2>
      <a:srgbClr val="000000"/>
    </a:dk2>
    <a:lt2>
      <a:srgbClr val="707276"/>
    </a:lt2>
    <a:accent1>
      <a:srgbClr val="009DD9"/>
    </a:accent1>
    <a:accent2>
      <a:srgbClr val="FF8300"/>
    </a:accent2>
    <a:accent3>
      <a:srgbClr val="B21DAC"/>
    </a:accent3>
    <a:accent4>
      <a:srgbClr val="D70036"/>
    </a:accent4>
    <a:accent5>
      <a:srgbClr val="707276"/>
    </a:accent5>
    <a:accent6>
      <a:srgbClr val="000000"/>
    </a:accent6>
    <a:hlink>
      <a:srgbClr val="B21DAC"/>
    </a:hlink>
    <a:folHlink>
      <a:srgbClr val="D70036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Couture">
    <a:fillStyleLst>
      <a:solidFill>
        <a:schemeClr val="phClr"/>
      </a:solidFill>
      <a:solidFill>
        <a:schemeClr val="phClr">
          <a:tint val="65000"/>
        </a:schemeClr>
      </a:solidFill>
      <a:solidFill>
        <a:schemeClr val="phClr">
          <a:shade val="80000"/>
          <a:satMod val="180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0795" cap="flat" cmpd="sng" algn="ctr">
        <a:solidFill>
          <a:schemeClr val="phClr"/>
        </a:solidFill>
        <a:prstDash val="solid"/>
      </a:ln>
      <a:ln w="17145" cap="flat" cmpd="sng" algn="ctr">
        <a:solidFill>
          <a:schemeClr val="phClr">
            <a:shade val="95000"/>
            <a:alpha val="50000"/>
            <a:satMod val="150000"/>
          </a:schemeClr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Multicolor">
    <a:dk1>
      <a:srgbClr val="5F5F5F"/>
    </a:dk1>
    <a:lt1>
      <a:srgbClr val="FFFFFF"/>
    </a:lt1>
    <a:dk2>
      <a:srgbClr val="000000"/>
    </a:dk2>
    <a:lt2>
      <a:srgbClr val="707276"/>
    </a:lt2>
    <a:accent1>
      <a:srgbClr val="009DD9"/>
    </a:accent1>
    <a:accent2>
      <a:srgbClr val="FF8300"/>
    </a:accent2>
    <a:accent3>
      <a:srgbClr val="B21DAC"/>
    </a:accent3>
    <a:accent4>
      <a:srgbClr val="D70036"/>
    </a:accent4>
    <a:accent5>
      <a:srgbClr val="707276"/>
    </a:accent5>
    <a:accent6>
      <a:srgbClr val="000000"/>
    </a:accent6>
    <a:hlink>
      <a:srgbClr val="B21DAC"/>
    </a:hlink>
    <a:folHlink>
      <a:srgbClr val="D70036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Couture">
    <a:fillStyleLst>
      <a:solidFill>
        <a:schemeClr val="phClr"/>
      </a:solidFill>
      <a:solidFill>
        <a:schemeClr val="phClr">
          <a:tint val="65000"/>
        </a:schemeClr>
      </a:solidFill>
      <a:solidFill>
        <a:schemeClr val="phClr">
          <a:shade val="80000"/>
          <a:satMod val="180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0795" cap="flat" cmpd="sng" algn="ctr">
        <a:solidFill>
          <a:schemeClr val="phClr"/>
        </a:solidFill>
        <a:prstDash val="solid"/>
      </a:ln>
      <a:ln w="17145" cap="flat" cmpd="sng" algn="ctr">
        <a:solidFill>
          <a:schemeClr val="phClr">
            <a:shade val="95000"/>
            <a:alpha val="50000"/>
            <a:satMod val="150000"/>
          </a:schemeClr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Multicolor">
    <a:dk1>
      <a:srgbClr val="5F5F5F"/>
    </a:dk1>
    <a:lt1>
      <a:srgbClr val="FFFFFF"/>
    </a:lt1>
    <a:dk2>
      <a:srgbClr val="000000"/>
    </a:dk2>
    <a:lt2>
      <a:srgbClr val="707276"/>
    </a:lt2>
    <a:accent1>
      <a:srgbClr val="009DD9"/>
    </a:accent1>
    <a:accent2>
      <a:srgbClr val="FF8300"/>
    </a:accent2>
    <a:accent3>
      <a:srgbClr val="B21DAC"/>
    </a:accent3>
    <a:accent4>
      <a:srgbClr val="D70036"/>
    </a:accent4>
    <a:accent5>
      <a:srgbClr val="707276"/>
    </a:accent5>
    <a:accent6>
      <a:srgbClr val="000000"/>
    </a:accent6>
    <a:hlink>
      <a:srgbClr val="B21DAC"/>
    </a:hlink>
    <a:folHlink>
      <a:srgbClr val="D70036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Couture">
    <a:fillStyleLst>
      <a:solidFill>
        <a:schemeClr val="phClr"/>
      </a:solidFill>
      <a:solidFill>
        <a:schemeClr val="phClr">
          <a:tint val="65000"/>
        </a:schemeClr>
      </a:solidFill>
      <a:solidFill>
        <a:schemeClr val="phClr">
          <a:shade val="80000"/>
          <a:satMod val="180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0795" cap="flat" cmpd="sng" algn="ctr">
        <a:solidFill>
          <a:schemeClr val="phClr"/>
        </a:solidFill>
        <a:prstDash val="solid"/>
      </a:ln>
      <a:ln w="17145" cap="flat" cmpd="sng" algn="ctr">
        <a:solidFill>
          <a:schemeClr val="phClr">
            <a:shade val="95000"/>
            <a:alpha val="50000"/>
            <a:satMod val="150000"/>
          </a:schemeClr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Multicolor">
    <a:dk1>
      <a:srgbClr val="5F5F5F"/>
    </a:dk1>
    <a:lt1>
      <a:srgbClr val="FFFFFF"/>
    </a:lt1>
    <a:dk2>
      <a:srgbClr val="000000"/>
    </a:dk2>
    <a:lt2>
      <a:srgbClr val="707276"/>
    </a:lt2>
    <a:accent1>
      <a:srgbClr val="009DD9"/>
    </a:accent1>
    <a:accent2>
      <a:srgbClr val="FF8300"/>
    </a:accent2>
    <a:accent3>
      <a:srgbClr val="B21DAC"/>
    </a:accent3>
    <a:accent4>
      <a:srgbClr val="D70036"/>
    </a:accent4>
    <a:accent5>
      <a:srgbClr val="707276"/>
    </a:accent5>
    <a:accent6>
      <a:srgbClr val="000000"/>
    </a:accent6>
    <a:hlink>
      <a:srgbClr val="B21DAC"/>
    </a:hlink>
    <a:folHlink>
      <a:srgbClr val="D70036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Couture">
    <a:fillStyleLst>
      <a:solidFill>
        <a:schemeClr val="phClr"/>
      </a:solidFill>
      <a:solidFill>
        <a:schemeClr val="phClr">
          <a:tint val="65000"/>
        </a:schemeClr>
      </a:solidFill>
      <a:solidFill>
        <a:schemeClr val="phClr">
          <a:shade val="80000"/>
          <a:satMod val="180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0795" cap="flat" cmpd="sng" algn="ctr">
        <a:solidFill>
          <a:schemeClr val="phClr"/>
        </a:solidFill>
        <a:prstDash val="solid"/>
      </a:ln>
      <a:ln w="17145" cap="flat" cmpd="sng" algn="ctr">
        <a:solidFill>
          <a:schemeClr val="phClr">
            <a:shade val="95000"/>
            <a:alpha val="50000"/>
            <a:satMod val="150000"/>
          </a:schemeClr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Multicolor">
    <a:dk1>
      <a:srgbClr val="5F5F5F"/>
    </a:dk1>
    <a:lt1>
      <a:srgbClr val="FFFFFF"/>
    </a:lt1>
    <a:dk2>
      <a:srgbClr val="000000"/>
    </a:dk2>
    <a:lt2>
      <a:srgbClr val="707276"/>
    </a:lt2>
    <a:accent1>
      <a:srgbClr val="009DD9"/>
    </a:accent1>
    <a:accent2>
      <a:srgbClr val="FF8300"/>
    </a:accent2>
    <a:accent3>
      <a:srgbClr val="B21DAC"/>
    </a:accent3>
    <a:accent4>
      <a:srgbClr val="D70036"/>
    </a:accent4>
    <a:accent5>
      <a:srgbClr val="707276"/>
    </a:accent5>
    <a:accent6>
      <a:srgbClr val="000000"/>
    </a:accent6>
    <a:hlink>
      <a:srgbClr val="B21DAC"/>
    </a:hlink>
    <a:folHlink>
      <a:srgbClr val="D70036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Couture">
    <a:fillStyleLst>
      <a:solidFill>
        <a:schemeClr val="phClr"/>
      </a:solidFill>
      <a:solidFill>
        <a:schemeClr val="phClr">
          <a:tint val="65000"/>
        </a:schemeClr>
      </a:solidFill>
      <a:solidFill>
        <a:schemeClr val="phClr">
          <a:shade val="80000"/>
          <a:satMod val="180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0795" cap="flat" cmpd="sng" algn="ctr">
        <a:solidFill>
          <a:schemeClr val="phClr"/>
        </a:solidFill>
        <a:prstDash val="solid"/>
      </a:ln>
      <a:ln w="17145" cap="flat" cmpd="sng" algn="ctr">
        <a:solidFill>
          <a:schemeClr val="phClr">
            <a:shade val="95000"/>
            <a:alpha val="50000"/>
            <a:satMod val="150000"/>
          </a:schemeClr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Multicolor">
    <a:dk1>
      <a:srgbClr val="5F5F5F"/>
    </a:dk1>
    <a:lt1>
      <a:srgbClr val="FFFFFF"/>
    </a:lt1>
    <a:dk2>
      <a:srgbClr val="000000"/>
    </a:dk2>
    <a:lt2>
      <a:srgbClr val="707276"/>
    </a:lt2>
    <a:accent1>
      <a:srgbClr val="009DD9"/>
    </a:accent1>
    <a:accent2>
      <a:srgbClr val="FF8300"/>
    </a:accent2>
    <a:accent3>
      <a:srgbClr val="B21DAC"/>
    </a:accent3>
    <a:accent4>
      <a:srgbClr val="D70036"/>
    </a:accent4>
    <a:accent5>
      <a:srgbClr val="707276"/>
    </a:accent5>
    <a:accent6>
      <a:srgbClr val="000000"/>
    </a:accent6>
    <a:hlink>
      <a:srgbClr val="B21DAC"/>
    </a:hlink>
    <a:folHlink>
      <a:srgbClr val="D70036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Couture">
    <a:fillStyleLst>
      <a:solidFill>
        <a:schemeClr val="phClr"/>
      </a:solidFill>
      <a:solidFill>
        <a:schemeClr val="phClr">
          <a:tint val="65000"/>
        </a:schemeClr>
      </a:solidFill>
      <a:solidFill>
        <a:schemeClr val="phClr">
          <a:shade val="80000"/>
          <a:satMod val="180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0795" cap="flat" cmpd="sng" algn="ctr">
        <a:solidFill>
          <a:schemeClr val="phClr"/>
        </a:solidFill>
        <a:prstDash val="solid"/>
      </a:ln>
      <a:ln w="17145" cap="flat" cmpd="sng" algn="ctr">
        <a:solidFill>
          <a:schemeClr val="phClr">
            <a:shade val="95000"/>
            <a:alpha val="50000"/>
            <a:satMod val="150000"/>
          </a:schemeClr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Multicolor">
    <a:dk1>
      <a:srgbClr val="5F5F5F"/>
    </a:dk1>
    <a:lt1>
      <a:srgbClr val="FFFFFF"/>
    </a:lt1>
    <a:dk2>
      <a:srgbClr val="000000"/>
    </a:dk2>
    <a:lt2>
      <a:srgbClr val="707276"/>
    </a:lt2>
    <a:accent1>
      <a:srgbClr val="009DD9"/>
    </a:accent1>
    <a:accent2>
      <a:srgbClr val="FF8300"/>
    </a:accent2>
    <a:accent3>
      <a:srgbClr val="B21DAC"/>
    </a:accent3>
    <a:accent4>
      <a:srgbClr val="D70036"/>
    </a:accent4>
    <a:accent5>
      <a:srgbClr val="707276"/>
    </a:accent5>
    <a:accent6>
      <a:srgbClr val="000000"/>
    </a:accent6>
    <a:hlink>
      <a:srgbClr val="B21DAC"/>
    </a:hlink>
    <a:folHlink>
      <a:srgbClr val="D70036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Couture">
    <a:fillStyleLst>
      <a:solidFill>
        <a:schemeClr val="phClr"/>
      </a:solidFill>
      <a:solidFill>
        <a:schemeClr val="phClr">
          <a:tint val="65000"/>
        </a:schemeClr>
      </a:solidFill>
      <a:solidFill>
        <a:schemeClr val="phClr">
          <a:shade val="80000"/>
          <a:satMod val="180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0795" cap="flat" cmpd="sng" algn="ctr">
        <a:solidFill>
          <a:schemeClr val="phClr"/>
        </a:solidFill>
        <a:prstDash val="solid"/>
      </a:ln>
      <a:ln w="17145" cap="flat" cmpd="sng" algn="ctr">
        <a:solidFill>
          <a:schemeClr val="phClr">
            <a:shade val="95000"/>
            <a:alpha val="50000"/>
            <a:satMod val="150000"/>
          </a:schemeClr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Multicolor">
    <a:dk1>
      <a:srgbClr val="5F5F5F"/>
    </a:dk1>
    <a:lt1>
      <a:srgbClr val="FFFFFF"/>
    </a:lt1>
    <a:dk2>
      <a:srgbClr val="000000"/>
    </a:dk2>
    <a:lt2>
      <a:srgbClr val="707276"/>
    </a:lt2>
    <a:accent1>
      <a:srgbClr val="009DD9"/>
    </a:accent1>
    <a:accent2>
      <a:srgbClr val="FF8300"/>
    </a:accent2>
    <a:accent3>
      <a:srgbClr val="B21DAC"/>
    </a:accent3>
    <a:accent4>
      <a:srgbClr val="D70036"/>
    </a:accent4>
    <a:accent5>
      <a:srgbClr val="707276"/>
    </a:accent5>
    <a:accent6>
      <a:srgbClr val="000000"/>
    </a:accent6>
    <a:hlink>
      <a:srgbClr val="B21DAC"/>
    </a:hlink>
    <a:folHlink>
      <a:srgbClr val="D70036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Couture">
    <a:fillStyleLst>
      <a:solidFill>
        <a:schemeClr val="phClr"/>
      </a:solidFill>
      <a:solidFill>
        <a:schemeClr val="phClr">
          <a:tint val="65000"/>
        </a:schemeClr>
      </a:solidFill>
      <a:solidFill>
        <a:schemeClr val="phClr">
          <a:shade val="80000"/>
          <a:satMod val="180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0795" cap="flat" cmpd="sng" algn="ctr">
        <a:solidFill>
          <a:schemeClr val="phClr"/>
        </a:solidFill>
        <a:prstDash val="solid"/>
      </a:ln>
      <a:ln w="17145" cap="flat" cmpd="sng" algn="ctr">
        <a:solidFill>
          <a:schemeClr val="phClr">
            <a:shade val="95000"/>
            <a:alpha val="50000"/>
            <a:satMod val="150000"/>
          </a:schemeClr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3011</TotalTime>
  <Words>2407</Words>
  <Application>Microsoft Office PowerPoint</Application>
  <PresentationFormat>On-screen Show (4:3)</PresentationFormat>
  <Paragraphs>472</Paragraphs>
  <Slides>47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Batang</vt:lpstr>
      <vt:lpstr>ＭＳ Ｐゴシック</vt:lpstr>
      <vt:lpstr>Arial</vt:lpstr>
      <vt:lpstr>Calibri</vt:lpstr>
      <vt:lpstr>Georgia</vt:lpstr>
      <vt:lpstr>Times</vt:lpstr>
      <vt:lpstr>Verdana</vt:lpstr>
      <vt:lpstr>Office Theme</vt:lpstr>
      <vt:lpstr>Business Decision Makers &amp; Magazine Engagement</vt:lpstr>
      <vt:lpstr>Business Decision Makers  Demographic Profiling </vt:lpstr>
      <vt:lpstr>PowerPoint Presentation</vt:lpstr>
      <vt:lpstr>PowerPoint Presentation</vt:lpstr>
      <vt:lpstr>PowerPoint Presentation</vt:lpstr>
      <vt:lpstr>PowerPoint Presentation</vt:lpstr>
      <vt:lpstr>Media Engagement How They Interact With Magazines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Magazines Rank First  On These Engagement Dimensions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ICG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Chapman</dc:creator>
  <cp:lastModifiedBy>Katrina Horton</cp:lastModifiedBy>
  <cp:revision>104</cp:revision>
  <dcterms:created xsi:type="dcterms:W3CDTF">2014-10-21T22:35:47Z</dcterms:created>
  <dcterms:modified xsi:type="dcterms:W3CDTF">2014-11-23T23:03:55Z</dcterms:modified>
</cp:coreProperties>
</file>